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28"/>
  </p:notesMasterIdLst>
  <p:sldIdLst>
    <p:sldId id="257" r:id="rId2"/>
    <p:sldId id="258" r:id="rId3"/>
    <p:sldId id="277" r:id="rId4"/>
    <p:sldId id="259" r:id="rId5"/>
    <p:sldId id="292" r:id="rId6"/>
    <p:sldId id="293" r:id="rId7"/>
    <p:sldId id="294" r:id="rId8"/>
    <p:sldId id="295" r:id="rId9"/>
    <p:sldId id="296" r:id="rId10"/>
    <p:sldId id="297" r:id="rId11"/>
    <p:sldId id="298" r:id="rId12"/>
    <p:sldId id="299" r:id="rId13"/>
    <p:sldId id="410" r:id="rId14"/>
    <p:sldId id="393" r:id="rId15"/>
    <p:sldId id="394" r:id="rId16"/>
    <p:sldId id="395" r:id="rId17"/>
    <p:sldId id="396" r:id="rId18"/>
    <p:sldId id="397" r:id="rId19"/>
    <p:sldId id="398" r:id="rId20"/>
    <p:sldId id="399" r:id="rId21"/>
    <p:sldId id="400" r:id="rId22"/>
    <p:sldId id="401" r:id="rId23"/>
    <p:sldId id="402" r:id="rId24"/>
    <p:sldId id="403" r:id="rId25"/>
    <p:sldId id="404" r:id="rId26"/>
    <p:sldId id="405" r:id="rId27"/>
    <p:sldId id="406" r:id="rId28"/>
    <p:sldId id="407" r:id="rId29"/>
    <p:sldId id="408" r:id="rId30"/>
    <p:sldId id="409" r:id="rId31"/>
    <p:sldId id="260" r:id="rId32"/>
    <p:sldId id="262" r:id="rId33"/>
    <p:sldId id="263" r:id="rId34"/>
    <p:sldId id="264" r:id="rId35"/>
    <p:sldId id="278" r:id="rId36"/>
    <p:sldId id="279" r:id="rId37"/>
    <p:sldId id="280" r:id="rId38"/>
    <p:sldId id="287" r:id="rId39"/>
    <p:sldId id="288" r:id="rId40"/>
    <p:sldId id="286" r:id="rId41"/>
    <p:sldId id="281" r:id="rId42"/>
    <p:sldId id="289" r:id="rId43"/>
    <p:sldId id="282" r:id="rId44"/>
    <p:sldId id="290" r:id="rId45"/>
    <p:sldId id="291" r:id="rId46"/>
    <p:sldId id="412" r:id="rId47"/>
    <p:sldId id="300" r:id="rId48"/>
    <p:sldId id="301" r:id="rId49"/>
    <p:sldId id="302" r:id="rId50"/>
    <p:sldId id="303" r:id="rId51"/>
    <p:sldId id="304" r:id="rId52"/>
    <p:sldId id="305" r:id="rId53"/>
    <p:sldId id="306" r:id="rId54"/>
    <p:sldId id="307" r:id="rId55"/>
    <p:sldId id="308" r:id="rId56"/>
    <p:sldId id="309" r:id="rId57"/>
    <p:sldId id="311" r:id="rId58"/>
    <p:sldId id="312" r:id="rId59"/>
    <p:sldId id="413" r:id="rId60"/>
    <p:sldId id="343" r:id="rId61"/>
    <p:sldId id="344" r:id="rId62"/>
    <p:sldId id="345" r:id="rId63"/>
    <p:sldId id="346" r:id="rId64"/>
    <p:sldId id="347" r:id="rId65"/>
    <p:sldId id="348" r:id="rId66"/>
    <p:sldId id="349" r:id="rId67"/>
    <p:sldId id="350" r:id="rId68"/>
    <p:sldId id="351" r:id="rId69"/>
    <p:sldId id="352" r:id="rId70"/>
    <p:sldId id="353" r:id="rId71"/>
    <p:sldId id="354" r:id="rId72"/>
    <p:sldId id="355" r:id="rId73"/>
    <p:sldId id="356" r:id="rId74"/>
    <p:sldId id="357" r:id="rId75"/>
    <p:sldId id="358" r:id="rId76"/>
    <p:sldId id="359" r:id="rId77"/>
    <p:sldId id="360" r:id="rId78"/>
    <p:sldId id="361" r:id="rId79"/>
    <p:sldId id="362" r:id="rId80"/>
    <p:sldId id="363" r:id="rId81"/>
    <p:sldId id="364" r:id="rId82"/>
    <p:sldId id="365" r:id="rId83"/>
    <p:sldId id="366" r:id="rId84"/>
    <p:sldId id="367" r:id="rId85"/>
    <p:sldId id="368" r:id="rId86"/>
    <p:sldId id="369" r:id="rId87"/>
    <p:sldId id="370" r:id="rId88"/>
    <p:sldId id="371" r:id="rId89"/>
    <p:sldId id="372" r:id="rId90"/>
    <p:sldId id="373" r:id="rId91"/>
    <p:sldId id="374" r:id="rId92"/>
    <p:sldId id="375" r:id="rId93"/>
    <p:sldId id="376" r:id="rId94"/>
    <p:sldId id="377" r:id="rId95"/>
    <p:sldId id="378" r:id="rId96"/>
    <p:sldId id="379" r:id="rId97"/>
    <p:sldId id="380" r:id="rId98"/>
    <p:sldId id="313" r:id="rId99"/>
    <p:sldId id="314" r:id="rId100"/>
    <p:sldId id="315" r:id="rId101"/>
    <p:sldId id="316" r:id="rId102"/>
    <p:sldId id="317" r:id="rId103"/>
    <p:sldId id="318" r:id="rId104"/>
    <p:sldId id="319" r:id="rId105"/>
    <p:sldId id="320" r:id="rId106"/>
    <p:sldId id="321" r:id="rId107"/>
    <p:sldId id="381" r:id="rId108"/>
    <p:sldId id="382" r:id="rId109"/>
    <p:sldId id="383" r:id="rId110"/>
    <p:sldId id="384" r:id="rId111"/>
    <p:sldId id="385" r:id="rId112"/>
    <p:sldId id="386" r:id="rId113"/>
    <p:sldId id="387" r:id="rId114"/>
    <p:sldId id="388" r:id="rId115"/>
    <p:sldId id="389" r:id="rId116"/>
    <p:sldId id="390" r:id="rId117"/>
    <p:sldId id="391" r:id="rId118"/>
    <p:sldId id="392" r:id="rId119"/>
    <p:sldId id="334" r:id="rId120"/>
    <p:sldId id="335" r:id="rId121"/>
    <p:sldId id="337" r:id="rId122"/>
    <p:sldId id="338" r:id="rId123"/>
    <p:sldId id="339" r:id="rId124"/>
    <p:sldId id="340" r:id="rId125"/>
    <p:sldId id="341" r:id="rId126"/>
    <p:sldId id="414" r:id="rId1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39" autoAdjust="0"/>
  </p:normalViewPr>
  <p:slideViewPr>
    <p:cSldViewPr>
      <p:cViewPr>
        <p:scale>
          <a:sx n="70" d="100"/>
          <a:sy n="70" d="100"/>
        </p:scale>
        <p:origin x="-348"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en-US" dirty="0" err="1"/>
              <a:t>NOx</a:t>
            </a:r>
            <a:r>
              <a:rPr lang="en-US" altLang="en-US" dirty="0"/>
              <a:t> </a:t>
            </a:r>
            <a:r>
              <a:rPr lang="en-US" altLang="en-US" dirty="0" smtClean="0"/>
              <a:t>(ton)</a:t>
            </a:r>
            <a:endParaRPr lang="en-US" altLang="en-US" dirty="0"/>
          </a:p>
        </c:rich>
      </c:tx>
      <c:overlay val="0"/>
    </c:title>
    <c:autoTitleDeleted val="0"/>
    <c:plotArea>
      <c:layout/>
      <c:barChart>
        <c:barDir val="col"/>
        <c:grouping val="clustered"/>
        <c:varyColors val="0"/>
        <c:ser>
          <c:idx val="0"/>
          <c:order val="0"/>
          <c:tx>
            <c:strRef>
              <c:f>Sheet1!$B$1</c:f>
              <c:strCache>
                <c:ptCount val="1"/>
                <c:pt idx="0">
                  <c:v>NOx (ton)</c:v>
                </c:pt>
              </c:strCache>
            </c:strRef>
          </c:tx>
          <c:invertIfNegative val="0"/>
          <c:cat>
            <c:numRef>
              <c:f>Sheet1!$A$2:$A$3</c:f>
              <c:numCache>
                <c:formatCode>_-[$$-409]* #,##0.00_ ;_-[$$-409]* \-#,##0.00\ ;_-[$$-409]* "-"??_ ;_-@_ </c:formatCode>
                <c:ptCount val="2"/>
                <c:pt idx="0">
                  <c:v>17480</c:v>
                </c:pt>
                <c:pt idx="1">
                  <c:v>22080</c:v>
                </c:pt>
              </c:numCache>
            </c:numRef>
          </c:cat>
          <c:val>
            <c:numRef>
              <c:f>Sheet1!$B$2:$B$3</c:f>
              <c:numCache>
                <c:formatCode>General</c:formatCode>
                <c:ptCount val="2"/>
                <c:pt idx="0">
                  <c:v>1.46</c:v>
                </c:pt>
                <c:pt idx="1">
                  <c:v>0</c:v>
                </c:pt>
              </c:numCache>
            </c:numRef>
          </c:val>
        </c:ser>
        <c:dLbls>
          <c:showLegendKey val="0"/>
          <c:showVal val="0"/>
          <c:showCatName val="0"/>
          <c:showSerName val="0"/>
          <c:showPercent val="0"/>
          <c:showBubbleSize val="0"/>
        </c:dLbls>
        <c:gapWidth val="150"/>
        <c:axId val="183178752"/>
        <c:axId val="158925376"/>
      </c:barChart>
      <c:catAx>
        <c:axId val="183178752"/>
        <c:scaling>
          <c:orientation val="minMax"/>
        </c:scaling>
        <c:delete val="0"/>
        <c:axPos val="b"/>
        <c:numFmt formatCode="_-[$$-409]* #,##0.00_ ;_-[$$-409]* \-#,##0.00\ ;_-[$$-409]* &quot;-&quot;??_ ;_-@_ " sourceLinked="1"/>
        <c:majorTickMark val="out"/>
        <c:minorTickMark val="none"/>
        <c:tickLblPos val="nextTo"/>
        <c:crossAx val="158925376"/>
        <c:crosses val="autoZero"/>
        <c:auto val="1"/>
        <c:lblAlgn val="ctr"/>
        <c:lblOffset val="100"/>
        <c:noMultiLvlLbl val="0"/>
      </c:catAx>
      <c:valAx>
        <c:axId val="158925376"/>
        <c:scaling>
          <c:orientation val="minMax"/>
        </c:scaling>
        <c:delete val="0"/>
        <c:axPos val="l"/>
        <c:majorGridlines/>
        <c:numFmt formatCode="General" sourceLinked="1"/>
        <c:majorTickMark val="out"/>
        <c:minorTickMark val="none"/>
        <c:tickLblPos val="nextTo"/>
        <c:crossAx val="1831787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ltLang="en-US" dirty="0" err="1"/>
              <a:t>NOx</a:t>
            </a:r>
            <a:r>
              <a:rPr lang="en-US" altLang="en-US" dirty="0"/>
              <a:t> </a:t>
            </a:r>
            <a:r>
              <a:rPr lang="en-US" altLang="en-US" dirty="0" smtClean="0"/>
              <a:t>(ton)</a:t>
            </a:r>
            <a:endParaRPr lang="en-US" altLang="en-US" dirty="0"/>
          </a:p>
        </c:rich>
      </c:tx>
      <c:overlay val="0"/>
    </c:title>
    <c:autoTitleDeleted val="0"/>
    <c:plotArea>
      <c:layout/>
      <c:barChart>
        <c:barDir val="col"/>
        <c:grouping val="clustered"/>
        <c:varyColors val="0"/>
        <c:ser>
          <c:idx val="0"/>
          <c:order val="0"/>
          <c:tx>
            <c:strRef>
              <c:f>Sheet1!$B$1</c:f>
              <c:strCache>
                <c:ptCount val="1"/>
                <c:pt idx="0">
                  <c:v>NOx (ton)</c:v>
                </c:pt>
              </c:strCache>
            </c:strRef>
          </c:tx>
          <c:invertIfNegative val="0"/>
          <c:cat>
            <c:numRef>
              <c:f>Sheet1!$A$2:$A$3</c:f>
              <c:numCache>
                <c:formatCode>_-[$$-409]* #,##0.00_ ;_-[$$-409]* \-#,##0.00\ ;_-[$$-409]* "-"??_ ;_-@_ </c:formatCode>
                <c:ptCount val="2"/>
                <c:pt idx="0">
                  <c:v>31000</c:v>
                </c:pt>
                <c:pt idx="1">
                  <c:v>67000</c:v>
                </c:pt>
              </c:numCache>
            </c:numRef>
          </c:cat>
          <c:val>
            <c:numRef>
              <c:f>Sheet1!$B$2:$B$3</c:f>
              <c:numCache>
                <c:formatCode>General</c:formatCode>
                <c:ptCount val="2"/>
                <c:pt idx="0">
                  <c:v>0.02</c:v>
                </c:pt>
                <c:pt idx="1">
                  <c:v>1.46</c:v>
                </c:pt>
              </c:numCache>
            </c:numRef>
          </c:val>
        </c:ser>
        <c:dLbls>
          <c:showLegendKey val="0"/>
          <c:showVal val="0"/>
          <c:showCatName val="0"/>
          <c:showSerName val="0"/>
          <c:showPercent val="0"/>
          <c:showBubbleSize val="0"/>
        </c:dLbls>
        <c:gapWidth val="150"/>
        <c:axId val="183287296"/>
        <c:axId val="158930560"/>
      </c:barChart>
      <c:catAx>
        <c:axId val="183287296"/>
        <c:scaling>
          <c:orientation val="minMax"/>
        </c:scaling>
        <c:delete val="0"/>
        <c:axPos val="b"/>
        <c:numFmt formatCode="_-[$$-409]* #,##0.00_ ;_-[$$-409]* \-#,##0.00\ ;_-[$$-409]* &quot;-&quot;??_ ;_-@_ " sourceLinked="1"/>
        <c:majorTickMark val="out"/>
        <c:minorTickMark val="none"/>
        <c:tickLblPos val="nextTo"/>
        <c:crossAx val="158930560"/>
        <c:crosses val="autoZero"/>
        <c:auto val="1"/>
        <c:lblAlgn val="ctr"/>
        <c:lblOffset val="100"/>
        <c:noMultiLvlLbl val="0"/>
      </c:catAx>
      <c:valAx>
        <c:axId val="158930560"/>
        <c:scaling>
          <c:orientation val="minMax"/>
        </c:scaling>
        <c:delete val="0"/>
        <c:axPos val="l"/>
        <c:majorGridlines/>
        <c:numFmt formatCode="General" sourceLinked="1"/>
        <c:majorTickMark val="out"/>
        <c:minorTickMark val="none"/>
        <c:tickLblPos val="nextTo"/>
        <c:crossAx val="1832872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B3465B-4E0E-4072-A5CD-A39494F732F0}" type="doc">
      <dgm:prSet loTypeId="urn:microsoft.com/office/officeart/2005/8/layout/venn2" loCatId="relationship" qsTypeId="urn:microsoft.com/office/officeart/2005/8/quickstyle/simple2" qsCatId="simple" csTypeId="urn:microsoft.com/office/officeart/2005/8/colors/accent3_2" csCatId="accent3" phldr="1"/>
      <dgm:spPr/>
      <dgm:t>
        <a:bodyPr/>
        <a:lstStyle/>
        <a:p>
          <a:endParaRPr lang="zh-CN" altLang="en-US"/>
        </a:p>
      </dgm:t>
    </dgm:pt>
    <dgm:pt modelId="{CB345C09-13FA-44CF-ADD0-414D3656B63A}">
      <dgm:prSet phldrT="[Text]" custT="1"/>
      <dgm:spPr>
        <a:solidFill>
          <a:srgbClr val="00B0F0"/>
        </a:solidFill>
      </dgm:spPr>
      <dgm:t>
        <a:bodyPr/>
        <a:lstStyle/>
        <a:p>
          <a:r>
            <a:rPr lang="en-US" altLang="zh-CN" sz="1500" b="1" dirty="0" smtClean="0">
              <a:solidFill>
                <a:srgbClr val="002060"/>
              </a:solidFill>
            </a:rPr>
            <a:t>Impact</a:t>
          </a:r>
          <a:endParaRPr lang="zh-CN" altLang="en-US" sz="1500" b="1" dirty="0">
            <a:solidFill>
              <a:srgbClr val="002060"/>
            </a:solidFill>
          </a:endParaRPr>
        </a:p>
      </dgm:t>
    </dgm:pt>
    <dgm:pt modelId="{F5AC42BB-F513-4767-9C8A-D25A5EC3F34E}" type="parTrans" cxnId="{EBCAB9EF-8616-47F5-ABA9-979C49DB92C3}">
      <dgm:prSet/>
      <dgm:spPr/>
      <dgm:t>
        <a:bodyPr/>
        <a:lstStyle/>
        <a:p>
          <a:endParaRPr lang="zh-CN" altLang="en-US"/>
        </a:p>
      </dgm:t>
    </dgm:pt>
    <dgm:pt modelId="{BF49DE48-7FCE-47A1-8DC2-D69C9931D305}" type="sibTrans" cxnId="{EBCAB9EF-8616-47F5-ABA9-979C49DB92C3}">
      <dgm:prSet/>
      <dgm:spPr/>
      <dgm:t>
        <a:bodyPr/>
        <a:lstStyle/>
        <a:p>
          <a:endParaRPr lang="zh-CN" altLang="en-US"/>
        </a:p>
      </dgm:t>
    </dgm:pt>
    <dgm:pt modelId="{E9F480EB-036A-496E-8089-0F62468B4050}">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altLang="zh-CN" sz="1400" b="1" dirty="0" smtClean="0">
              <a:solidFill>
                <a:srgbClr val="002060"/>
              </a:solidFill>
            </a:rPr>
            <a:t>Criteria</a:t>
          </a:r>
          <a:endParaRPr lang="zh-CN" altLang="en-US" sz="1400" b="1" dirty="0">
            <a:solidFill>
              <a:srgbClr val="002060"/>
            </a:solidFill>
          </a:endParaRPr>
        </a:p>
      </dgm:t>
    </dgm:pt>
    <dgm:pt modelId="{30EFE07C-3D44-425F-8E82-AB6F932C44C6}" type="parTrans" cxnId="{AE2C1F6E-A363-447E-9ABF-B14AD66E9CD3}">
      <dgm:prSet/>
      <dgm:spPr/>
      <dgm:t>
        <a:bodyPr/>
        <a:lstStyle/>
        <a:p>
          <a:endParaRPr lang="zh-CN" altLang="en-US"/>
        </a:p>
      </dgm:t>
    </dgm:pt>
    <dgm:pt modelId="{B7010AFA-CF62-47E8-8827-DE02D3BC9597}" type="sibTrans" cxnId="{AE2C1F6E-A363-447E-9ABF-B14AD66E9CD3}">
      <dgm:prSet/>
      <dgm:spPr/>
      <dgm:t>
        <a:bodyPr/>
        <a:lstStyle/>
        <a:p>
          <a:endParaRPr lang="zh-CN" altLang="en-US"/>
        </a:p>
      </dgm:t>
    </dgm:pt>
    <dgm:pt modelId="{CA2BFE05-CCE0-459C-BF95-3180269BF352}">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altLang="zh-CN" sz="1200" b="1" dirty="0" smtClean="0">
              <a:solidFill>
                <a:srgbClr val="002060"/>
              </a:solidFill>
            </a:rPr>
            <a:t>Indicator</a:t>
          </a:r>
          <a:endParaRPr lang="zh-CN" altLang="en-US" sz="1200" b="1" dirty="0">
            <a:solidFill>
              <a:srgbClr val="002060"/>
            </a:solidFill>
          </a:endParaRPr>
        </a:p>
      </dgm:t>
    </dgm:pt>
    <dgm:pt modelId="{2D827106-BD8E-4AF5-9033-E46720EB0A45}" type="parTrans" cxnId="{D19596CD-F043-4E9C-9063-5001EBD19554}">
      <dgm:prSet/>
      <dgm:spPr/>
      <dgm:t>
        <a:bodyPr/>
        <a:lstStyle/>
        <a:p>
          <a:endParaRPr lang="zh-CN" altLang="en-US"/>
        </a:p>
      </dgm:t>
    </dgm:pt>
    <dgm:pt modelId="{7DE97A0D-531A-4243-BAF4-0EF3F135D182}" type="sibTrans" cxnId="{D19596CD-F043-4E9C-9063-5001EBD19554}">
      <dgm:prSet/>
      <dgm:spPr/>
      <dgm:t>
        <a:bodyPr/>
        <a:lstStyle/>
        <a:p>
          <a:endParaRPr lang="zh-CN" altLang="en-US"/>
        </a:p>
      </dgm:t>
    </dgm:pt>
    <dgm:pt modelId="{5D924F42-A6D2-43F3-A6CB-EF93AC478495}" type="pres">
      <dgm:prSet presAssocID="{2EB3465B-4E0E-4072-A5CD-A39494F732F0}" presName="Name0" presStyleCnt="0">
        <dgm:presLayoutVars>
          <dgm:chMax val="7"/>
          <dgm:resizeHandles val="exact"/>
        </dgm:presLayoutVars>
      </dgm:prSet>
      <dgm:spPr/>
      <dgm:t>
        <a:bodyPr/>
        <a:lstStyle/>
        <a:p>
          <a:endParaRPr lang="zh-CN" altLang="en-US"/>
        </a:p>
      </dgm:t>
    </dgm:pt>
    <dgm:pt modelId="{5500F2E9-2047-4BBE-9260-5935254FD908}" type="pres">
      <dgm:prSet presAssocID="{2EB3465B-4E0E-4072-A5CD-A39494F732F0}" presName="comp1" presStyleCnt="0"/>
      <dgm:spPr/>
      <dgm:t>
        <a:bodyPr/>
        <a:lstStyle/>
        <a:p>
          <a:endParaRPr lang="zh-CN" altLang="en-US"/>
        </a:p>
      </dgm:t>
    </dgm:pt>
    <dgm:pt modelId="{4603B8AF-9806-4531-88AB-C6020B9E631C}" type="pres">
      <dgm:prSet presAssocID="{2EB3465B-4E0E-4072-A5CD-A39494F732F0}" presName="circle1" presStyleLbl="node1" presStyleIdx="0" presStyleCnt="3"/>
      <dgm:spPr/>
      <dgm:t>
        <a:bodyPr/>
        <a:lstStyle/>
        <a:p>
          <a:endParaRPr lang="zh-CN" altLang="en-US"/>
        </a:p>
      </dgm:t>
    </dgm:pt>
    <dgm:pt modelId="{A2DD5618-7D1E-4A1F-A308-CF1A67ED5BC5}" type="pres">
      <dgm:prSet presAssocID="{2EB3465B-4E0E-4072-A5CD-A39494F732F0}" presName="c1text" presStyleLbl="node1" presStyleIdx="0" presStyleCnt="3">
        <dgm:presLayoutVars>
          <dgm:bulletEnabled val="1"/>
        </dgm:presLayoutVars>
      </dgm:prSet>
      <dgm:spPr/>
      <dgm:t>
        <a:bodyPr/>
        <a:lstStyle/>
        <a:p>
          <a:endParaRPr lang="zh-CN" altLang="en-US"/>
        </a:p>
      </dgm:t>
    </dgm:pt>
    <dgm:pt modelId="{E87B4C9C-ECCA-4645-8758-8EFCD20A786F}" type="pres">
      <dgm:prSet presAssocID="{2EB3465B-4E0E-4072-A5CD-A39494F732F0}" presName="comp2" presStyleCnt="0"/>
      <dgm:spPr/>
      <dgm:t>
        <a:bodyPr/>
        <a:lstStyle/>
        <a:p>
          <a:endParaRPr lang="zh-CN" altLang="en-US"/>
        </a:p>
      </dgm:t>
    </dgm:pt>
    <dgm:pt modelId="{DF3ABDF5-7484-447E-BE49-F62361004CC9}" type="pres">
      <dgm:prSet presAssocID="{2EB3465B-4E0E-4072-A5CD-A39494F732F0}" presName="circle2" presStyleLbl="node1" presStyleIdx="1" presStyleCnt="3"/>
      <dgm:spPr/>
      <dgm:t>
        <a:bodyPr/>
        <a:lstStyle/>
        <a:p>
          <a:endParaRPr lang="zh-CN" altLang="en-US"/>
        </a:p>
      </dgm:t>
    </dgm:pt>
    <dgm:pt modelId="{6A8BE64A-E3FE-42D6-9E91-DFEED083AF72}" type="pres">
      <dgm:prSet presAssocID="{2EB3465B-4E0E-4072-A5CD-A39494F732F0}" presName="c2text" presStyleLbl="node1" presStyleIdx="1" presStyleCnt="3">
        <dgm:presLayoutVars>
          <dgm:bulletEnabled val="1"/>
        </dgm:presLayoutVars>
      </dgm:prSet>
      <dgm:spPr/>
      <dgm:t>
        <a:bodyPr/>
        <a:lstStyle/>
        <a:p>
          <a:endParaRPr lang="zh-CN" altLang="en-US"/>
        </a:p>
      </dgm:t>
    </dgm:pt>
    <dgm:pt modelId="{91987C16-8ACF-4D5C-933C-69DB4DF1879C}" type="pres">
      <dgm:prSet presAssocID="{2EB3465B-4E0E-4072-A5CD-A39494F732F0}" presName="comp3" presStyleCnt="0"/>
      <dgm:spPr/>
      <dgm:t>
        <a:bodyPr/>
        <a:lstStyle/>
        <a:p>
          <a:endParaRPr lang="zh-CN" altLang="en-US"/>
        </a:p>
      </dgm:t>
    </dgm:pt>
    <dgm:pt modelId="{10654FE0-A891-4460-843F-A9576309100F}" type="pres">
      <dgm:prSet presAssocID="{2EB3465B-4E0E-4072-A5CD-A39494F732F0}" presName="circle3" presStyleLbl="node1" presStyleIdx="2" presStyleCnt="3"/>
      <dgm:spPr/>
      <dgm:t>
        <a:bodyPr/>
        <a:lstStyle/>
        <a:p>
          <a:endParaRPr lang="zh-CN" altLang="en-US"/>
        </a:p>
      </dgm:t>
    </dgm:pt>
    <dgm:pt modelId="{E49E8043-EB3A-4DC0-8EBC-0D54F0D1810C}" type="pres">
      <dgm:prSet presAssocID="{2EB3465B-4E0E-4072-A5CD-A39494F732F0}" presName="c3text" presStyleLbl="node1" presStyleIdx="2" presStyleCnt="3">
        <dgm:presLayoutVars>
          <dgm:bulletEnabled val="1"/>
        </dgm:presLayoutVars>
      </dgm:prSet>
      <dgm:spPr/>
      <dgm:t>
        <a:bodyPr/>
        <a:lstStyle/>
        <a:p>
          <a:endParaRPr lang="zh-CN" altLang="en-US"/>
        </a:p>
      </dgm:t>
    </dgm:pt>
  </dgm:ptLst>
  <dgm:cxnLst>
    <dgm:cxn modelId="{EBCAB9EF-8616-47F5-ABA9-979C49DB92C3}" srcId="{2EB3465B-4E0E-4072-A5CD-A39494F732F0}" destId="{CB345C09-13FA-44CF-ADD0-414D3656B63A}" srcOrd="0" destOrd="0" parTransId="{F5AC42BB-F513-4767-9C8A-D25A5EC3F34E}" sibTransId="{BF49DE48-7FCE-47A1-8DC2-D69C9931D305}"/>
    <dgm:cxn modelId="{CEB1C607-96E4-4F22-894C-1A9A34A44F0A}" type="presOf" srcId="{CB345C09-13FA-44CF-ADD0-414D3656B63A}" destId="{A2DD5618-7D1E-4A1F-A308-CF1A67ED5BC5}" srcOrd="1" destOrd="0" presId="urn:microsoft.com/office/officeart/2005/8/layout/venn2"/>
    <dgm:cxn modelId="{E81349AC-2CF0-46C9-A639-DC032D7CDBC7}" type="presOf" srcId="{E9F480EB-036A-496E-8089-0F62468B4050}" destId="{DF3ABDF5-7484-447E-BE49-F62361004CC9}" srcOrd="0" destOrd="0" presId="urn:microsoft.com/office/officeart/2005/8/layout/venn2"/>
    <dgm:cxn modelId="{67B25145-3D2D-4F47-937E-3A5BA2F1BEBF}" type="presOf" srcId="{E9F480EB-036A-496E-8089-0F62468B4050}" destId="{6A8BE64A-E3FE-42D6-9E91-DFEED083AF72}" srcOrd="1" destOrd="0" presId="urn:microsoft.com/office/officeart/2005/8/layout/venn2"/>
    <dgm:cxn modelId="{37CB46DB-19C8-4C5E-9BA7-415A2D2201F4}" type="presOf" srcId="{2EB3465B-4E0E-4072-A5CD-A39494F732F0}" destId="{5D924F42-A6D2-43F3-A6CB-EF93AC478495}" srcOrd="0" destOrd="0" presId="urn:microsoft.com/office/officeart/2005/8/layout/venn2"/>
    <dgm:cxn modelId="{D19596CD-F043-4E9C-9063-5001EBD19554}" srcId="{2EB3465B-4E0E-4072-A5CD-A39494F732F0}" destId="{CA2BFE05-CCE0-459C-BF95-3180269BF352}" srcOrd="2" destOrd="0" parTransId="{2D827106-BD8E-4AF5-9033-E46720EB0A45}" sibTransId="{7DE97A0D-531A-4243-BAF4-0EF3F135D182}"/>
    <dgm:cxn modelId="{8D7C362B-A33C-4084-A872-3D56ECD52BF8}" type="presOf" srcId="{CA2BFE05-CCE0-459C-BF95-3180269BF352}" destId="{10654FE0-A891-4460-843F-A9576309100F}" srcOrd="0" destOrd="0" presId="urn:microsoft.com/office/officeart/2005/8/layout/venn2"/>
    <dgm:cxn modelId="{AE2C1F6E-A363-447E-9ABF-B14AD66E9CD3}" srcId="{2EB3465B-4E0E-4072-A5CD-A39494F732F0}" destId="{E9F480EB-036A-496E-8089-0F62468B4050}" srcOrd="1" destOrd="0" parTransId="{30EFE07C-3D44-425F-8E82-AB6F932C44C6}" sibTransId="{B7010AFA-CF62-47E8-8827-DE02D3BC9597}"/>
    <dgm:cxn modelId="{5A439694-E51B-4FBA-8E65-6CCD921391F8}" type="presOf" srcId="{CB345C09-13FA-44CF-ADD0-414D3656B63A}" destId="{4603B8AF-9806-4531-88AB-C6020B9E631C}" srcOrd="0" destOrd="0" presId="urn:microsoft.com/office/officeart/2005/8/layout/venn2"/>
    <dgm:cxn modelId="{017E1D77-CAD6-4AC4-8501-9C68004D269B}" type="presOf" srcId="{CA2BFE05-CCE0-459C-BF95-3180269BF352}" destId="{E49E8043-EB3A-4DC0-8EBC-0D54F0D1810C}" srcOrd="1" destOrd="0" presId="urn:microsoft.com/office/officeart/2005/8/layout/venn2"/>
    <dgm:cxn modelId="{EE629CAA-F820-40C2-9A29-5F8ACF0B6179}" type="presParOf" srcId="{5D924F42-A6D2-43F3-A6CB-EF93AC478495}" destId="{5500F2E9-2047-4BBE-9260-5935254FD908}" srcOrd="0" destOrd="0" presId="urn:microsoft.com/office/officeart/2005/8/layout/venn2"/>
    <dgm:cxn modelId="{EBF1CE09-F7B0-444A-8624-1D2E32D1F85D}" type="presParOf" srcId="{5500F2E9-2047-4BBE-9260-5935254FD908}" destId="{4603B8AF-9806-4531-88AB-C6020B9E631C}" srcOrd="0" destOrd="0" presId="urn:microsoft.com/office/officeart/2005/8/layout/venn2"/>
    <dgm:cxn modelId="{B2584624-7AFF-45AF-AE91-2ED5D2AD7991}" type="presParOf" srcId="{5500F2E9-2047-4BBE-9260-5935254FD908}" destId="{A2DD5618-7D1E-4A1F-A308-CF1A67ED5BC5}" srcOrd="1" destOrd="0" presId="urn:microsoft.com/office/officeart/2005/8/layout/venn2"/>
    <dgm:cxn modelId="{580D85C1-7A7A-460A-8C63-E027B2A9FC0B}" type="presParOf" srcId="{5D924F42-A6D2-43F3-A6CB-EF93AC478495}" destId="{E87B4C9C-ECCA-4645-8758-8EFCD20A786F}" srcOrd="1" destOrd="0" presId="urn:microsoft.com/office/officeart/2005/8/layout/venn2"/>
    <dgm:cxn modelId="{E79E6DEC-6C98-44BC-8454-8A1DDBE8232F}" type="presParOf" srcId="{E87B4C9C-ECCA-4645-8758-8EFCD20A786F}" destId="{DF3ABDF5-7484-447E-BE49-F62361004CC9}" srcOrd="0" destOrd="0" presId="urn:microsoft.com/office/officeart/2005/8/layout/venn2"/>
    <dgm:cxn modelId="{B6C85CB4-6F90-4E93-8B23-D582451FB5C1}" type="presParOf" srcId="{E87B4C9C-ECCA-4645-8758-8EFCD20A786F}" destId="{6A8BE64A-E3FE-42D6-9E91-DFEED083AF72}" srcOrd="1" destOrd="0" presId="urn:microsoft.com/office/officeart/2005/8/layout/venn2"/>
    <dgm:cxn modelId="{40B0388A-5042-40D4-8F36-84888D1FB24B}" type="presParOf" srcId="{5D924F42-A6D2-43F3-A6CB-EF93AC478495}" destId="{91987C16-8ACF-4D5C-933C-69DB4DF1879C}" srcOrd="2" destOrd="0" presId="urn:microsoft.com/office/officeart/2005/8/layout/venn2"/>
    <dgm:cxn modelId="{C1E3C927-21F8-402D-B4A1-856BEE4AB4FD}" type="presParOf" srcId="{91987C16-8ACF-4D5C-933C-69DB4DF1879C}" destId="{10654FE0-A891-4460-843F-A9576309100F}" srcOrd="0" destOrd="0" presId="urn:microsoft.com/office/officeart/2005/8/layout/venn2"/>
    <dgm:cxn modelId="{1EDD9921-B4FE-4BC6-AD54-C107A0C66AA2}" type="presParOf" srcId="{91987C16-8ACF-4D5C-933C-69DB4DF1879C}" destId="{E49E8043-EB3A-4DC0-8EBC-0D54F0D1810C}"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EB3465B-4E0E-4072-A5CD-A39494F732F0}" type="doc">
      <dgm:prSet loTypeId="urn:microsoft.com/office/officeart/2005/8/layout/venn2" loCatId="relationship" qsTypeId="urn:microsoft.com/office/officeart/2005/8/quickstyle/simple2" qsCatId="simple" csTypeId="urn:microsoft.com/office/officeart/2005/8/colors/accent3_2" csCatId="accent3" phldr="1"/>
      <dgm:spPr/>
      <dgm:t>
        <a:bodyPr/>
        <a:lstStyle/>
        <a:p>
          <a:endParaRPr lang="zh-CN" altLang="en-US"/>
        </a:p>
      </dgm:t>
    </dgm:pt>
    <dgm:pt modelId="{CB345C09-13FA-44CF-ADD0-414D3656B63A}">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altLang="zh-CN" sz="1500" b="1" dirty="0" smtClean="0">
              <a:solidFill>
                <a:srgbClr val="002060"/>
              </a:solidFill>
            </a:rPr>
            <a:t>Impact</a:t>
          </a:r>
          <a:endParaRPr lang="zh-CN" altLang="en-US" sz="1500" b="1" dirty="0">
            <a:solidFill>
              <a:srgbClr val="002060"/>
            </a:solidFill>
          </a:endParaRPr>
        </a:p>
      </dgm:t>
    </dgm:pt>
    <dgm:pt modelId="{F5AC42BB-F513-4767-9C8A-D25A5EC3F34E}" type="parTrans" cxnId="{EBCAB9EF-8616-47F5-ABA9-979C49DB92C3}">
      <dgm:prSet/>
      <dgm:spPr/>
      <dgm:t>
        <a:bodyPr/>
        <a:lstStyle/>
        <a:p>
          <a:endParaRPr lang="zh-CN" altLang="en-US"/>
        </a:p>
      </dgm:t>
    </dgm:pt>
    <dgm:pt modelId="{BF49DE48-7FCE-47A1-8DC2-D69C9931D305}" type="sibTrans" cxnId="{EBCAB9EF-8616-47F5-ABA9-979C49DB92C3}">
      <dgm:prSet/>
      <dgm:spPr/>
      <dgm:t>
        <a:bodyPr/>
        <a:lstStyle/>
        <a:p>
          <a:endParaRPr lang="zh-CN" altLang="en-US"/>
        </a:p>
      </dgm:t>
    </dgm:pt>
    <dgm:pt modelId="{E9F480EB-036A-496E-8089-0F62468B4050}">
      <dgm:prSet phldrT="[Text]" custT="1">
        <dgm:style>
          <a:lnRef idx="1">
            <a:schemeClr val="accent3"/>
          </a:lnRef>
          <a:fillRef idx="2">
            <a:schemeClr val="accent3"/>
          </a:fillRef>
          <a:effectRef idx="1">
            <a:schemeClr val="accent3"/>
          </a:effectRef>
          <a:fontRef idx="minor">
            <a:schemeClr val="dk1"/>
          </a:fontRef>
        </dgm:style>
      </dgm:prSet>
      <dgm:spPr>
        <a:ln/>
      </dgm:spPr>
      <dgm:t>
        <a:bodyPr/>
        <a:lstStyle/>
        <a:p>
          <a:r>
            <a:rPr lang="en-US" altLang="zh-CN" sz="1400" b="1" dirty="0" smtClean="0">
              <a:solidFill>
                <a:srgbClr val="002060"/>
              </a:solidFill>
            </a:rPr>
            <a:t>Criteria</a:t>
          </a:r>
          <a:endParaRPr lang="zh-CN" altLang="en-US" sz="1400" b="1" dirty="0">
            <a:solidFill>
              <a:srgbClr val="002060"/>
            </a:solidFill>
          </a:endParaRPr>
        </a:p>
      </dgm:t>
    </dgm:pt>
    <dgm:pt modelId="{30EFE07C-3D44-425F-8E82-AB6F932C44C6}" type="parTrans" cxnId="{AE2C1F6E-A363-447E-9ABF-B14AD66E9CD3}">
      <dgm:prSet/>
      <dgm:spPr/>
      <dgm:t>
        <a:bodyPr/>
        <a:lstStyle/>
        <a:p>
          <a:endParaRPr lang="zh-CN" altLang="en-US"/>
        </a:p>
      </dgm:t>
    </dgm:pt>
    <dgm:pt modelId="{B7010AFA-CF62-47E8-8827-DE02D3BC9597}" type="sibTrans" cxnId="{AE2C1F6E-A363-447E-9ABF-B14AD66E9CD3}">
      <dgm:prSet/>
      <dgm:spPr/>
      <dgm:t>
        <a:bodyPr/>
        <a:lstStyle/>
        <a:p>
          <a:endParaRPr lang="zh-CN" altLang="en-US"/>
        </a:p>
      </dgm:t>
    </dgm:pt>
    <dgm:pt modelId="{CA2BFE05-CCE0-459C-BF95-3180269BF352}">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altLang="zh-CN" sz="1300" b="1" dirty="0" smtClean="0">
              <a:solidFill>
                <a:srgbClr val="002060"/>
              </a:solidFill>
            </a:rPr>
            <a:t>Indicator</a:t>
          </a:r>
          <a:endParaRPr lang="zh-CN" altLang="en-US" sz="1300" b="1" dirty="0">
            <a:solidFill>
              <a:srgbClr val="002060"/>
            </a:solidFill>
          </a:endParaRPr>
        </a:p>
      </dgm:t>
    </dgm:pt>
    <dgm:pt modelId="{2D827106-BD8E-4AF5-9033-E46720EB0A45}" type="parTrans" cxnId="{D19596CD-F043-4E9C-9063-5001EBD19554}">
      <dgm:prSet/>
      <dgm:spPr/>
      <dgm:t>
        <a:bodyPr/>
        <a:lstStyle/>
        <a:p>
          <a:endParaRPr lang="zh-CN" altLang="en-US"/>
        </a:p>
      </dgm:t>
    </dgm:pt>
    <dgm:pt modelId="{7DE97A0D-531A-4243-BAF4-0EF3F135D182}" type="sibTrans" cxnId="{D19596CD-F043-4E9C-9063-5001EBD19554}">
      <dgm:prSet/>
      <dgm:spPr/>
      <dgm:t>
        <a:bodyPr/>
        <a:lstStyle/>
        <a:p>
          <a:endParaRPr lang="zh-CN" altLang="en-US"/>
        </a:p>
      </dgm:t>
    </dgm:pt>
    <dgm:pt modelId="{5D924F42-A6D2-43F3-A6CB-EF93AC478495}" type="pres">
      <dgm:prSet presAssocID="{2EB3465B-4E0E-4072-A5CD-A39494F732F0}" presName="Name0" presStyleCnt="0">
        <dgm:presLayoutVars>
          <dgm:chMax val="7"/>
          <dgm:resizeHandles val="exact"/>
        </dgm:presLayoutVars>
      </dgm:prSet>
      <dgm:spPr/>
      <dgm:t>
        <a:bodyPr/>
        <a:lstStyle/>
        <a:p>
          <a:endParaRPr lang="zh-CN" altLang="en-US"/>
        </a:p>
      </dgm:t>
    </dgm:pt>
    <dgm:pt modelId="{5500F2E9-2047-4BBE-9260-5935254FD908}" type="pres">
      <dgm:prSet presAssocID="{2EB3465B-4E0E-4072-A5CD-A39494F732F0}" presName="comp1" presStyleCnt="0"/>
      <dgm:spPr/>
      <dgm:t>
        <a:bodyPr/>
        <a:lstStyle/>
        <a:p>
          <a:endParaRPr lang="zh-CN" altLang="en-US"/>
        </a:p>
      </dgm:t>
    </dgm:pt>
    <dgm:pt modelId="{4603B8AF-9806-4531-88AB-C6020B9E631C}" type="pres">
      <dgm:prSet presAssocID="{2EB3465B-4E0E-4072-A5CD-A39494F732F0}" presName="circle1" presStyleLbl="node1" presStyleIdx="0" presStyleCnt="3"/>
      <dgm:spPr/>
      <dgm:t>
        <a:bodyPr/>
        <a:lstStyle/>
        <a:p>
          <a:endParaRPr lang="zh-CN" altLang="en-US"/>
        </a:p>
      </dgm:t>
    </dgm:pt>
    <dgm:pt modelId="{A2DD5618-7D1E-4A1F-A308-CF1A67ED5BC5}" type="pres">
      <dgm:prSet presAssocID="{2EB3465B-4E0E-4072-A5CD-A39494F732F0}" presName="c1text" presStyleLbl="node1" presStyleIdx="0" presStyleCnt="3">
        <dgm:presLayoutVars>
          <dgm:bulletEnabled val="1"/>
        </dgm:presLayoutVars>
      </dgm:prSet>
      <dgm:spPr/>
      <dgm:t>
        <a:bodyPr/>
        <a:lstStyle/>
        <a:p>
          <a:endParaRPr lang="zh-CN" altLang="en-US"/>
        </a:p>
      </dgm:t>
    </dgm:pt>
    <dgm:pt modelId="{E87B4C9C-ECCA-4645-8758-8EFCD20A786F}" type="pres">
      <dgm:prSet presAssocID="{2EB3465B-4E0E-4072-A5CD-A39494F732F0}" presName="comp2" presStyleCnt="0"/>
      <dgm:spPr/>
      <dgm:t>
        <a:bodyPr/>
        <a:lstStyle/>
        <a:p>
          <a:endParaRPr lang="zh-CN" altLang="en-US"/>
        </a:p>
      </dgm:t>
    </dgm:pt>
    <dgm:pt modelId="{DF3ABDF5-7484-447E-BE49-F62361004CC9}" type="pres">
      <dgm:prSet presAssocID="{2EB3465B-4E0E-4072-A5CD-A39494F732F0}" presName="circle2" presStyleLbl="node1" presStyleIdx="1" presStyleCnt="3"/>
      <dgm:spPr/>
      <dgm:t>
        <a:bodyPr/>
        <a:lstStyle/>
        <a:p>
          <a:endParaRPr lang="zh-CN" altLang="en-US"/>
        </a:p>
      </dgm:t>
    </dgm:pt>
    <dgm:pt modelId="{6A8BE64A-E3FE-42D6-9E91-DFEED083AF72}" type="pres">
      <dgm:prSet presAssocID="{2EB3465B-4E0E-4072-A5CD-A39494F732F0}" presName="c2text" presStyleLbl="node1" presStyleIdx="1" presStyleCnt="3">
        <dgm:presLayoutVars>
          <dgm:bulletEnabled val="1"/>
        </dgm:presLayoutVars>
      </dgm:prSet>
      <dgm:spPr/>
      <dgm:t>
        <a:bodyPr/>
        <a:lstStyle/>
        <a:p>
          <a:endParaRPr lang="zh-CN" altLang="en-US"/>
        </a:p>
      </dgm:t>
    </dgm:pt>
    <dgm:pt modelId="{91987C16-8ACF-4D5C-933C-69DB4DF1879C}" type="pres">
      <dgm:prSet presAssocID="{2EB3465B-4E0E-4072-A5CD-A39494F732F0}" presName="comp3" presStyleCnt="0"/>
      <dgm:spPr/>
      <dgm:t>
        <a:bodyPr/>
        <a:lstStyle/>
        <a:p>
          <a:endParaRPr lang="zh-CN" altLang="en-US"/>
        </a:p>
      </dgm:t>
    </dgm:pt>
    <dgm:pt modelId="{10654FE0-A891-4460-843F-A9576309100F}" type="pres">
      <dgm:prSet presAssocID="{2EB3465B-4E0E-4072-A5CD-A39494F732F0}" presName="circle3" presStyleLbl="node1" presStyleIdx="2" presStyleCnt="3"/>
      <dgm:spPr/>
      <dgm:t>
        <a:bodyPr/>
        <a:lstStyle/>
        <a:p>
          <a:endParaRPr lang="zh-CN" altLang="en-US"/>
        </a:p>
      </dgm:t>
    </dgm:pt>
    <dgm:pt modelId="{E49E8043-EB3A-4DC0-8EBC-0D54F0D1810C}" type="pres">
      <dgm:prSet presAssocID="{2EB3465B-4E0E-4072-A5CD-A39494F732F0}" presName="c3text" presStyleLbl="node1" presStyleIdx="2" presStyleCnt="3">
        <dgm:presLayoutVars>
          <dgm:bulletEnabled val="1"/>
        </dgm:presLayoutVars>
      </dgm:prSet>
      <dgm:spPr/>
      <dgm:t>
        <a:bodyPr/>
        <a:lstStyle/>
        <a:p>
          <a:endParaRPr lang="zh-CN" altLang="en-US"/>
        </a:p>
      </dgm:t>
    </dgm:pt>
  </dgm:ptLst>
  <dgm:cxnLst>
    <dgm:cxn modelId="{EBCAB9EF-8616-47F5-ABA9-979C49DB92C3}" srcId="{2EB3465B-4E0E-4072-A5CD-A39494F732F0}" destId="{CB345C09-13FA-44CF-ADD0-414D3656B63A}" srcOrd="0" destOrd="0" parTransId="{F5AC42BB-F513-4767-9C8A-D25A5EC3F34E}" sibTransId="{BF49DE48-7FCE-47A1-8DC2-D69C9931D305}"/>
    <dgm:cxn modelId="{B414653D-3A42-4C03-9EB4-F078E495B254}" type="presOf" srcId="{E9F480EB-036A-496E-8089-0F62468B4050}" destId="{DF3ABDF5-7484-447E-BE49-F62361004CC9}" srcOrd="0" destOrd="0" presId="urn:microsoft.com/office/officeart/2005/8/layout/venn2"/>
    <dgm:cxn modelId="{285631D1-2DCC-44CD-A865-1A0A81CB6F96}" type="presOf" srcId="{E9F480EB-036A-496E-8089-0F62468B4050}" destId="{6A8BE64A-E3FE-42D6-9E91-DFEED083AF72}" srcOrd="1" destOrd="0" presId="urn:microsoft.com/office/officeart/2005/8/layout/venn2"/>
    <dgm:cxn modelId="{EA13FFA3-C777-4968-9675-7001A2B03BC4}" type="presOf" srcId="{CA2BFE05-CCE0-459C-BF95-3180269BF352}" destId="{E49E8043-EB3A-4DC0-8EBC-0D54F0D1810C}" srcOrd="1" destOrd="0" presId="urn:microsoft.com/office/officeart/2005/8/layout/venn2"/>
    <dgm:cxn modelId="{B5351B8C-1C81-431F-83A5-06CBAF0D4F8C}" type="presOf" srcId="{2EB3465B-4E0E-4072-A5CD-A39494F732F0}" destId="{5D924F42-A6D2-43F3-A6CB-EF93AC478495}" srcOrd="0" destOrd="0" presId="urn:microsoft.com/office/officeart/2005/8/layout/venn2"/>
    <dgm:cxn modelId="{C9A55FD9-3163-4528-81C5-706E0A9B6637}" type="presOf" srcId="{CB345C09-13FA-44CF-ADD0-414D3656B63A}" destId="{A2DD5618-7D1E-4A1F-A308-CF1A67ED5BC5}" srcOrd="1" destOrd="0" presId="urn:microsoft.com/office/officeart/2005/8/layout/venn2"/>
    <dgm:cxn modelId="{D19596CD-F043-4E9C-9063-5001EBD19554}" srcId="{2EB3465B-4E0E-4072-A5CD-A39494F732F0}" destId="{CA2BFE05-CCE0-459C-BF95-3180269BF352}" srcOrd="2" destOrd="0" parTransId="{2D827106-BD8E-4AF5-9033-E46720EB0A45}" sibTransId="{7DE97A0D-531A-4243-BAF4-0EF3F135D182}"/>
    <dgm:cxn modelId="{AE2C1F6E-A363-447E-9ABF-B14AD66E9CD3}" srcId="{2EB3465B-4E0E-4072-A5CD-A39494F732F0}" destId="{E9F480EB-036A-496E-8089-0F62468B4050}" srcOrd="1" destOrd="0" parTransId="{30EFE07C-3D44-425F-8E82-AB6F932C44C6}" sibTransId="{B7010AFA-CF62-47E8-8827-DE02D3BC9597}"/>
    <dgm:cxn modelId="{BA699620-AF93-483E-BD9C-D127BE57FEE1}" type="presOf" srcId="{CB345C09-13FA-44CF-ADD0-414D3656B63A}" destId="{4603B8AF-9806-4531-88AB-C6020B9E631C}" srcOrd="0" destOrd="0" presId="urn:microsoft.com/office/officeart/2005/8/layout/venn2"/>
    <dgm:cxn modelId="{39F783CA-00AC-49A5-B5E2-7AA691E73992}" type="presOf" srcId="{CA2BFE05-CCE0-459C-BF95-3180269BF352}" destId="{10654FE0-A891-4460-843F-A9576309100F}" srcOrd="0" destOrd="0" presId="urn:microsoft.com/office/officeart/2005/8/layout/venn2"/>
    <dgm:cxn modelId="{A7BD96E9-2C46-4A7A-872E-83A5BEB1FDE0}" type="presParOf" srcId="{5D924F42-A6D2-43F3-A6CB-EF93AC478495}" destId="{5500F2E9-2047-4BBE-9260-5935254FD908}" srcOrd="0" destOrd="0" presId="urn:microsoft.com/office/officeart/2005/8/layout/venn2"/>
    <dgm:cxn modelId="{99F7C243-3601-4A65-A34B-E837991C23D4}" type="presParOf" srcId="{5500F2E9-2047-4BBE-9260-5935254FD908}" destId="{4603B8AF-9806-4531-88AB-C6020B9E631C}" srcOrd="0" destOrd="0" presId="urn:microsoft.com/office/officeart/2005/8/layout/venn2"/>
    <dgm:cxn modelId="{C2222A73-9E08-4587-91E6-A2B0B91264FC}" type="presParOf" srcId="{5500F2E9-2047-4BBE-9260-5935254FD908}" destId="{A2DD5618-7D1E-4A1F-A308-CF1A67ED5BC5}" srcOrd="1" destOrd="0" presId="urn:microsoft.com/office/officeart/2005/8/layout/venn2"/>
    <dgm:cxn modelId="{20134C99-0A54-48F7-B3F3-69A485A6651C}" type="presParOf" srcId="{5D924F42-A6D2-43F3-A6CB-EF93AC478495}" destId="{E87B4C9C-ECCA-4645-8758-8EFCD20A786F}" srcOrd="1" destOrd="0" presId="urn:microsoft.com/office/officeart/2005/8/layout/venn2"/>
    <dgm:cxn modelId="{35EB8182-EE0E-45F1-9190-1C8CB4A2E193}" type="presParOf" srcId="{E87B4C9C-ECCA-4645-8758-8EFCD20A786F}" destId="{DF3ABDF5-7484-447E-BE49-F62361004CC9}" srcOrd="0" destOrd="0" presId="urn:microsoft.com/office/officeart/2005/8/layout/venn2"/>
    <dgm:cxn modelId="{3C1099E6-E8CF-44F6-AF42-B896DBE11670}" type="presParOf" srcId="{E87B4C9C-ECCA-4645-8758-8EFCD20A786F}" destId="{6A8BE64A-E3FE-42D6-9E91-DFEED083AF72}" srcOrd="1" destOrd="0" presId="urn:microsoft.com/office/officeart/2005/8/layout/venn2"/>
    <dgm:cxn modelId="{7E50FC43-A071-49D2-A008-DE9FDE9D6F04}" type="presParOf" srcId="{5D924F42-A6D2-43F3-A6CB-EF93AC478495}" destId="{91987C16-8ACF-4D5C-933C-69DB4DF1879C}" srcOrd="2" destOrd="0" presId="urn:microsoft.com/office/officeart/2005/8/layout/venn2"/>
    <dgm:cxn modelId="{62B66638-6CC8-4D0F-9B0E-4AAC61365BF5}" type="presParOf" srcId="{91987C16-8ACF-4D5C-933C-69DB4DF1879C}" destId="{10654FE0-A891-4460-843F-A9576309100F}" srcOrd="0" destOrd="0" presId="urn:microsoft.com/office/officeart/2005/8/layout/venn2"/>
    <dgm:cxn modelId="{B0F62756-6A26-41A5-B840-BA677C1152DC}" type="presParOf" srcId="{91987C16-8ACF-4D5C-933C-69DB4DF1879C}" destId="{E49E8043-EB3A-4DC0-8EBC-0D54F0D1810C}"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B4D60C1-B4F4-4266-A727-A978351E87DC}"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zh-CN" altLang="en-US"/>
        </a:p>
      </dgm:t>
    </dgm:pt>
    <dgm:pt modelId="{593EB5A9-5694-4A4A-A571-36BA7D9496EA}">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00B0F0"/>
        </a:solidFill>
      </dgm:spPr>
      <dgm:t>
        <a:bodyPr/>
        <a:lstStyle/>
        <a:p>
          <a:r>
            <a:rPr lang="en-US" altLang="zh-CN" sz="2500" b="1" dirty="0" smtClean="0">
              <a:solidFill>
                <a:srgbClr val="002060"/>
              </a:solidFill>
            </a:rPr>
            <a:t>Cost</a:t>
          </a:r>
          <a:endParaRPr lang="zh-CN" altLang="en-US" sz="2500" b="1" dirty="0">
            <a:solidFill>
              <a:srgbClr val="002060"/>
            </a:solidFill>
          </a:endParaRPr>
        </a:p>
      </dgm:t>
    </dgm:pt>
    <dgm:pt modelId="{F6895FD2-0336-48A8-A5B8-995525BEABA1}" type="parTrans" cxnId="{DE11CE56-5CAF-45EB-969C-C1D1B20BA24B}">
      <dgm:prSet/>
      <dgm:spPr/>
      <dgm:t>
        <a:bodyPr/>
        <a:lstStyle/>
        <a:p>
          <a:endParaRPr lang="zh-CN" altLang="en-US"/>
        </a:p>
      </dgm:t>
    </dgm:pt>
    <dgm:pt modelId="{7E214246-2310-4FDB-8A9A-5809B39ECC6D}" type="sibTrans" cxnId="{DE11CE56-5CAF-45EB-969C-C1D1B20BA24B}">
      <dgm:prSet/>
      <dgm:spPr/>
      <dgm:t>
        <a:bodyPr/>
        <a:lstStyle/>
        <a:p>
          <a:endParaRPr lang="zh-CN" altLang="en-US"/>
        </a:p>
      </dgm:t>
    </dgm:pt>
    <dgm:pt modelId="{4FBE4277-ACE6-4656-B5B4-5124C83FFDDF}" type="pres">
      <dgm:prSet presAssocID="{7B4D60C1-B4F4-4266-A727-A978351E87DC}" presName="diagram" presStyleCnt="0">
        <dgm:presLayoutVars>
          <dgm:dir/>
          <dgm:resizeHandles val="exact"/>
        </dgm:presLayoutVars>
      </dgm:prSet>
      <dgm:spPr/>
      <dgm:t>
        <a:bodyPr/>
        <a:lstStyle/>
        <a:p>
          <a:endParaRPr lang="zh-CN" altLang="en-US"/>
        </a:p>
      </dgm:t>
    </dgm:pt>
    <dgm:pt modelId="{D162D23C-228A-49DA-BC61-5831EB6F1ACC}" type="pres">
      <dgm:prSet presAssocID="{593EB5A9-5694-4A4A-A571-36BA7D9496EA}" presName="node" presStyleLbl="node1" presStyleIdx="0" presStyleCnt="1" custScaleX="48763" custScaleY="44898" custLinFactNeighborX="-422" custLinFactNeighborY="-1609">
        <dgm:presLayoutVars>
          <dgm:bulletEnabled val="1"/>
        </dgm:presLayoutVars>
      </dgm:prSet>
      <dgm:spPr/>
      <dgm:t>
        <a:bodyPr/>
        <a:lstStyle/>
        <a:p>
          <a:endParaRPr lang="zh-CN" altLang="en-US"/>
        </a:p>
      </dgm:t>
    </dgm:pt>
  </dgm:ptLst>
  <dgm:cxnLst>
    <dgm:cxn modelId="{DE11CE56-5CAF-45EB-969C-C1D1B20BA24B}" srcId="{7B4D60C1-B4F4-4266-A727-A978351E87DC}" destId="{593EB5A9-5694-4A4A-A571-36BA7D9496EA}" srcOrd="0" destOrd="0" parTransId="{F6895FD2-0336-48A8-A5B8-995525BEABA1}" sibTransId="{7E214246-2310-4FDB-8A9A-5809B39ECC6D}"/>
    <dgm:cxn modelId="{B27F26C6-2886-47E7-8D71-617A12A43086}" type="presOf" srcId="{593EB5A9-5694-4A4A-A571-36BA7D9496EA}" destId="{D162D23C-228A-49DA-BC61-5831EB6F1ACC}" srcOrd="0" destOrd="0" presId="urn:microsoft.com/office/officeart/2005/8/layout/default"/>
    <dgm:cxn modelId="{69ABFE67-D46E-4585-81A4-EB77D76203BB}" type="presOf" srcId="{7B4D60C1-B4F4-4266-A727-A978351E87DC}" destId="{4FBE4277-ACE6-4656-B5B4-5124C83FFDDF}" srcOrd="0" destOrd="0" presId="urn:microsoft.com/office/officeart/2005/8/layout/default"/>
    <dgm:cxn modelId="{4DCE763D-8966-4BD7-87BA-61CCACEA7FA3}" type="presParOf" srcId="{4FBE4277-ACE6-4656-B5B4-5124C83FFDDF}" destId="{D162D23C-228A-49DA-BC61-5831EB6F1ACC}" srcOrd="0"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B4D60C1-B4F4-4266-A727-A978351E87DC}"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zh-CN" altLang="en-US"/>
        </a:p>
      </dgm:t>
    </dgm:pt>
    <dgm:pt modelId="{593EB5A9-5694-4A4A-A571-36BA7D9496EA}">
      <dgm:prSet phldrT="[Text]" custT="1"/>
      <dgm:spPr/>
      <dgm:t>
        <a:bodyPr/>
        <a:lstStyle/>
        <a:p>
          <a:r>
            <a:rPr lang="en-US" altLang="zh-CN" sz="2500" b="1" dirty="0" smtClean="0">
              <a:solidFill>
                <a:srgbClr val="002060"/>
              </a:solidFill>
            </a:rPr>
            <a:t>decision</a:t>
          </a:r>
          <a:endParaRPr lang="zh-CN" altLang="en-US" sz="2500" b="1" dirty="0">
            <a:solidFill>
              <a:srgbClr val="002060"/>
            </a:solidFill>
          </a:endParaRPr>
        </a:p>
      </dgm:t>
    </dgm:pt>
    <dgm:pt modelId="{F6895FD2-0336-48A8-A5B8-995525BEABA1}" type="parTrans" cxnId="{DE11CE56-5CAF-45EB-969C-C1D1B20BA24B}">
      <dgm:prSet/>
      <dgm:spPr/>
      <dgm:t>
        <a:bodyPr/>
        <a:lstStyle/>
        <a:p>
          <a:endParaRPr lang="zh-CN" altLang="en-US"/>
        </a:p>
      </dgm:t>
    </dgm:pt>
    <dgm:pt modelId="{7E214246-2310-4FDB-8A9A-5809B39ECC6D}" type="sibTrans" cxnId="{DE11CE56-5CAF-45EB-969C-C1D1B20BA24B}">
      <dgm:prSet/>
      <dgm:spPr/>
      <dgm:t>
        <a:bodyPr/>
        <a:lstStyle/>
        <a:p>
          <a:endParaRPr lang="zh-CN" altLang="en-US"/>
        </a:p>
      </dgm:t>
    </dgm:pt>
    <dgm:pt modelId="{4FBE4277-ACE6-4656-B5B4-5124C83FFDDF}" type="pres">
      <dgm:prSet presAssocID="{7B4D60C1-B4F4-4266-A727-A978351E87DC}" presName="diagram" presStyleCnt="0">
        <dgm:presLayoutVars>
          <dgm:dir/>
          <dgm:resizeHandles val="exact"/>
        </dgm:presLayoutVars>
      </dgm:prSet>
      <dgm:spPr/>
      <dgm:t>
        <a:bodyPr/>
        <a:lstStyle/>
        <a:p>
          <a:endParaRPr lang="zh-CN" altLang="en-US"/>
        </a:p>
      </dgm:t>
    </dgm:pt>
    <dgm:pt modelId="{D162D23C-228A-49DA-BC61-5831EB6F1ACC}" type="pres">
      <dgm:prSet presAssocID="{593EB5A9-5694-4A4A-A571-36BA7D9496EA}" presName="node" presStyleLbl="node1" presStyleIdx="0" presStyleCnt="1" custScaleX="48763" custScaleY="44898" custLinFactNeighborX="-422" custLinFactNeighborY="-1609">
        <dgm:presLayoutVars>
          <dgm:bulletEnabled val="1"/>
        </dgm:presLayoutVars>
      </dgm:prSet>
      <dgm:spPr/>
      <dgm:t>
        <a:bodyPr/>
        <a:lstStyle/>
        <a:p>
          <a:endParaRPr lang="zh-CN" altLang="en-US"/>
        </a:p>
      </dgm:t>
    </dgm:pt>
  </dgm:ptLst>
  <dgm:cxnLst>
    <dgm:cxn modelId="{B50C5EAB-A4B1-41CE-854B-FE3A81E96E10}" type="presOf" srcId="{593EB5A9-5694-4A4A-A571-36BA7D9496EA}" destId="{D162D23C-228A-49DA-BC61-5831EB6F1ACC}" srcOrd="0" destOrd="0" presId="urn:microsoft.com/office/officeart/2005/8/layout/default"/>
    <dgm:cxn modelId="{DE11CE56-5CAF-45EB-969C-C1D1B20BA24B}" srcId="{7B4D60C1-B4F4-4266-A727-A978351E87DC}" destId="{593EB5A9-5694-4A4A-A571-36BA7D9496EA}" srcOrd="0" destOrd="0" parTransId="{F6895FD2-0336-48A8-A5B8-995525BEABA1}" sibTransId="{7E214246-2310-4FDB-8A9A-5809B39ECC6D}"/>
    <dgm:cxn modelId="{E92A95A3-329E-4500-8DEE-10056B2FC770}" type="presOf" srcId="{7B4D60C1-B4F4-4266-A727-A978351E87DC}" destId="{4FBE4277-ACE6-4656-B5B4-5124C83FFDDF}" srcOrd="0" destOrd="0" presId="urn:microsoft.com/office/officeart/2005/8/layout/default"/>
    <dgm:cxn modelId="{3F85C621-8CC0-40A7-A0AB-820FB667AA79}" type="presParOf" srcId="{4FBE4277-ACE6-4656-B5B4-5124C83FFDDF}" destId="{D162D23C-228A-49DA-BC61-5831EB6F1ACC}" srcOrd="0" destOrd="0" presId="urn:microsoft.com/office/officeart/2005/8/layout/defaul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EB3465B-4E0E-4072-A5CD-A39494F732F0}" type="doc">
      <dgm:prSet loTypeId="urn:microsoft.com/office/officeart/2005/8/layout/venn2" loCatId="relationship" qsTypeId="urn:microsoft.com/office/officeart/2005/8/quickstyle/simple2" qsCatId="simple" csTypeId="urn:microsoft.com/office/officeart/2005/8/colors/accent3_2" csCatId="accent3" phldr="1"/>
      <dgm:spPr/>
      <dgm:t>
        <a:bodyPr/>
        <a:lstStyle/>
        <a:p>
          <a:endParaRPr lang="zh-CN" altLang="en-US"/>
        </a:p>
      </dgm:t>
    </dgm:pt>
    <dgm:pt modelId="{CB345C09-13FA-44CF-ADD0-414D3656B63A}">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altLang="zh-CN" sz="1500" b="1" dirty="0" smtClean="0">
              <a:solidFill>
                <a:srgbClr val="002060"/>
              </a:solidFill>
            </a:rPr>
            <a:t>Impact</a:t>
          </a:r>
          <a:endParaRPr lang="zh-CN" altLang="en-US" sz="1500" b="1" dirty="0">
            <a:solidFill>
              <a:srgbClr val="002060"/>
            </a:solidFill>
          </a:endParaRPr>
        </a:p>
      </dgm:t>
    </dgm:pt>
    <dgm:pt modelId="{F5AC42BB-F513-4767-9C8A-D25A5EC3F34E}" type="parTrans" cxnId="{EBCAB9EF-8616-47F5-ABA9-979C49DB92C3}">
      <dgm:prSet/>
      <dgm:spPr/>
      <dgm:t>
        <a:bodyPr/>
        <a:lstStyle/>
        <a:p>
          <a:endParaRPr lang="zh-CN" altLang="en-US"/>
        </a:p>
      </dgm:t>
    </dgm:pt>
    <dgm:pt modelId="{BF49DE48-7FCE-47A1-8DC2-D69C9931D305}" type="sibTrans" cxnId="{EBCAB9EF-8616-47F5-ABA9-979C49DB92C3}">
      <dgm:prSet/>
      <dgm:spPr/>
      <dgm:t>
        <a:bodyPr/>
        <a:lstStyle/>
        <a:p>
          <a:endParaRPr lang="zh-CN" altLang="en-US"/>
        </a:p>
      </dgm:t>
    </dgm:pt>
    <dgm:pt modelId="{E9F480EB-036A-496E-8089-0F62468B4050}">
      <dgm:prSet phldrT="[Text]" custT="1">
        <dgm:style>
          <a:lnRef idx="1">
            <a:schemeClr val="accent3"/>
          </a:lnRef>
          <a:fillRef idx="2">
            <a:schemeClr val="accent3"/>
          </a:fillRef>
          <a:effectRef idx="1">
            <a:schemeClr val="accent3"/>
          </a:effectRef>
          <a:fontRef idx="minor">
            <a:schemeClr val="dk1"/>
          </a:fontRef>
        </dgm:style>
      </dgm:prSet>
      <dgm:spPr>
        <a:ln/>
      </dgm:spPr>
      <dgm:t>
        <a:bodyPr/>
        <a:lstStyle/>
        <a:p>
          <a:r>
            <a:rPr lang="en-US" altLang="zh-CN" sz="1400" b="1" dirty="0" smtClean="0">
              <a:solidFill>
                <a:srgbClr val="002060"/>
              </a:solidFill>
            </a:rPr>
            <a:t>Criteria</a:t>
          </a:r>
          <a:endParaRPr lang="zh-CN" altLang="en-US" sz="1400" b="1" dirty="0">
            <a:solidFill>
              <a:srgbClr val="002060"/>
            </a:solidFill>
          </a:endParaRPr>
        </a:p>
      </dgm:t>
    </dgm:pt>
    <dgm:pt modelId="{30EFE07C-3D44-425F-8E82-AB6F932C44C6}" type="parTrans" cxnId="{AE2C1F6E-A363-447E-9ABF-B14AD66E9CD3}">
      <dgm:prSet/>
      <dgm:spPr/>
      <dgm:t>
        <a:bodyPr/>
        <a:lstStyle/>
        <a:p>
          <a:endParaRPr lang="zh-CN" altLang="en-US"/>
        </a:p>
      </dgm:t>
    </dgm:pt>
    <dgm:pt modelId="{B7010AFA-CF62-47E8-8827-DE02D3BC9597}" type="sibTrans" cxnId="{AE2C1F6E-A363-447E-9ABF-B14AD66E9CD3}">
      <dgm:prSet/>
      <dgm:spPr/>
      <dgm:t>
        <a:bodyPr/>
        <a:lstStyle/>
        <a:p>
          <a:endParaRPr lang="zh-CN" altLang="en-US"/>
        </a:p>
      </dgm:t>
    </dgm:pt>
    <dgm:pt modelId="{CA2BFE05-CCE0-459C-BF95-3180269BF352}">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altLang="zh-CN" sz="1300" b="1" dirty="0" smtClean="0">
              <a:solidFill>
                <a:srgbClr val="002060"/>
              </a:solidFill>
            </a:rPr>
            <a:t>Indicator</a:t>
          </a:r>
          <a:endParaRPr lang="zh-CN" altLang="en-US" sz="1300" b="1" dirty="0">
            <a:solidFill>
              <a:srgbClr val="002060"/>
            </a:solidFill>
          </a:endParaRPr>
        </a:p>
      </dgm:t>
    </dgm:pt>
    <dgm:pt modelId="{2D827106-BD8E-4AF5-9033-E46720EB0A45}" type="parTrans" cxnId="{D19596CD-F043-4E9C-9063-5001EBD19554}">
      <dgm:prSet/>
      <dgm:spPr/>
      <dgm:t>
        <a:bodyPr/>
        <a:lstStyle/>
        <a:p>
          <a:endParaRPr lang="zh-CN" altLang="en-US"/>
        </a:p>
      </dgm:t>
    </dgm:pt>
    <dgm:pt modelId="{7DE97A0D-531A-4243-BAF4-0EF3F135D182}" type="sibTrans" cxnId="{D19596CD-F043-4E9C-9063-5001EBD19554}">
      <dgm:prSet/>
      <dgm:spPr/>
      <dgm:t>
        <a:bodyPr/>
        <a:lstStyle/>
        <a:p>
          <a:endParaRPr lang="zh-CN" altLang="en-US"/>
        </a:p>
      </dgm:t>
    </dgm:pt>
    <dgm:pt modelId="{5D924F42-A6D2-43F3-A6CB-EF93AC478495}" type="pres">
      <dgm:prSet presAssocID="{2EB3465B-4E0E-4072-A5CD-A39494F732F0}" presName="Name0" presStyleCnt="0">
        <dgm:presLayoutVars>
          <dgm:chMax val="7"/>
          <dgm:resizeHandles val="exact"/>
        </dgm:presLayoutVars>
      </dgm:prSet>
      <dgm:spPr/>
      <dgm:t>
        <a:bodyPr/>
        <a:lstStyle/>
        <a:p>
          <a:endParaRPr lang="zh-CN" altLang="en-US"/>
        </a:p>
      </dgm:t>
    </dgm:pt>
    <dgm:pt modelId="{5500F2E9-2047-4BBE-9260-5935254FD908}" type="pres">
      <dgm:prSet presAssocID="{2EB3465B-4E0E-4072-A5CD-A39494F732F0}" presName="comp1" presStyleCnt="0"/>
      <dgm:spPr/>
      <dgm:t>
        <a:bodyPr/>
        <a:lstStyle/>
        <a:p>
          <a:endParaRPr lang="zh-CN" altLang="en-US"/>
        </a:p>
      </dgm:t>
    </dgm:pt>
    <dgm:pt modelId="{4603B8AF-9806-4531-88AB-C6020B9E631C}" type="pres">
      <dgm:prSet presAssocID="{2EB3465B-4E0E-4072-A5CD-A39494F732F0}" presName="circle1" presStyleLbl="node1" presStyleIdx="0" presStyleCnt="3"/>
      <dgm:spPr/>
      <dgm:t>
        <a:bodyPr/>
        <a:lstStyle/>
        <a:p>
          <a:endParaRPr lang="zh-CN" altLang="en-US"/>
        </a:p>
      </dgm:t>
    </dgm:pt>
    <dgm:pt modelId="{A2DD5618-7D1E-4A1F-A308-CF1A67ED5BC5}" type="pres">
      <dgm:prSet presAssocID="{2EB3465B-4E0E-4072-A5CD-A39494F732F0}" presName="c1text" presStyleLbl="node1" presStyleIdx="0" presStyleCnt="3">
        <dgm:presLayoutVars>
          <dgm:bulletEnabled val="1"/>
        </dgm:presLayoutVars>
      </dgm:prSet>
      <dgm:spPr/>
      <dgm:t>
        <a:bodyPr/>
        <a:lstStyle/>
        <a:p>
          <a:endParaRPr lang="zh-CN" altLang="en-US"/>
        </a:p>
      </dgm:t>
    </dgm:pt>
    <dgm:pt modelId="{E87B4C9C-ECCA-4645-8758-8EFCD20A786F}" type="pres">
      <dgm:prSet presAssocID="{2EB3465B-4E0E-4072-A5CD-A39494F732F0}" presName="comp2" presStyleCnt="0"/>
      <dgm:spPr/>
      <dgm:t>
        <a:bodyPr/>
        <a:lstStyle/>
        <a:p>
          <a:endParaRPr lang="zh-CN" altLang="en-US"/>
        </a:p>
      </dgm:t>
    </dgm:pt>
    <dgm:pt modelId="{DF3ABDF5-7484-447E-BE49-F62361004CC9}" type="pres">
      <dgm:prSet presAssocID="{2EB3465B-4E0E-4072-A5CD-A39494F732F0}" presName="circle2" presStyleLbl="node1" presStyleIdx="1" presStyleCnt="3"/>
      <dgm:spPr/>
      <dgm:t>
        <a:bodyPr/>
        <a:lstStyle/>
        <a:p>
          <a:endParaRPr lang="zh-CN" altLang="en-US"/>
        </a:p>
      </dgm:t>
    </dgm:pt>
    <dgm:pt modelId="{6A8BE64A-E3FE-42D6-9E91-DFEED083AF72}" type="pres">
      <dgm:prSet presAssocID="{2EB3465B-4E0E-4072-A5CD-A39494F732F0}" presName="c2text" presStyleLbl="node1" presStyleIdx="1" presStyleCnt="3">
        <dgm:presLayoutVars>
          <dgm:bulletEnabled val="1"/>
        </dgm:presLayoutVars>
      </dgm:prSet>
      <dgm:spPr/>
      <dgm:t>
        <a:bodyPr/>
        <a:lstStyle/>
        <a:p>
          <a:endParaRPr lang="zh-CN" altLang="en-US"/>
        </a:p>
      </dgm:t>
    </dgm:pt>
    <dgm:pt modelId="{91987C16-8ACF-4D5C-933C-69DB4DF1879C}" type="pres">
      <dgm:prSet presAssocID="{2EB3465B-4E0E-4072-A5CD-A39494F732F0}" presName="comp3" presStyleCnt="0"/>
      <dgm:spPr/>
      <dgm:t>
        <a:bodyPr/>
        <a:lstStyle/>
        <a:p>
          <a:endParaRPr lang="zh-CN" altLang="en-US"/>
        </a:p>
      </dgm:t>
    </dgm:pt>
    <dgm:pt modelId="{10654FE0-A891-4460-843F-A9576309100F}" type="pres">
      <dgm:prSet presAssocID="{2EB3465B-4E0E-4072-A5CD-A39494F732F0}" presName="circle3" presStyleLbl="node1" presStyleIdx="2" presStyleCnt="3"/>
      <dgm:spPr/>
      <dgm:t>
        <a:bodyPr/>
        <a:lstStyle/>
        <a:p>
          <a:endParaRPr lang="zh-CN" altLang="en-US"/>
        </a:p>
      </dgm:t>
    </dgm:pt>
    <dgm:pt modelId="{E49E8043-EB3A-4DC0-8EBC-0D54F0D1810C}" type="pres">
      <dgm:prSet presAssocID="{2EB3465B-4E0E-4072-A5CD-A39494F732F0}" presName="c3text" presStyleLbl="node1" presStyleIdx="2" presStyleCnt="3">
        <dgm:presLayoutVars>
          <dgm:bulletEnabled val="1"/>
        </dgm:presLayoutVars>
      </dgm:prSet>
      <dgm:spPr/>
      <dgm:t>
        <a:bodyPr/>
        <a:lstStyle/>
        <a:p>
          <a:endParaRPr lang="zh-CN" altLang="en-US"/>
        </a:p>
      </dgm:t>
    </dgm:pt>
  </dgm:ptLst>
  <dgm:cxnLst>
    <dgm:cxn modelId="{28CFF9E7-B82A-4491-B781-AEE9AFE8E348}" type="presOf" srcId="{CA2BFE05-CCE0-459C-BF95-3180269BF352}" destId="{E49E8043-EB3A-4DC0-8EBC-0D54F0D1810C}" srcOrd="1" destOrd="0" presId="urn:microsoft.com/office/officeart/2005/8/layout/venn2"/>
    <dgm:cxn modelId="{86E26A42-2405-4FCE-BF26-DC1C7A403923}" type="presOf" srcId="{CA2BFE05-CCE0-459C-BF95-3180269BF352}" destId="{10654FE0-A891-4460-843F-A9576309100F}" srcOrd="0" destOrd="0" presId="urn:microsoft.com/office/officeart/2005/8/layout/venn2"/>
    <dgm:cxn modelId="{52FBEF2D-A1C2-498E-8382-E0E175AC346A}" type="presOf" srcId="{CB345C09-13FA-44CF-ADD0-414D3656B63A}" destId="{A2DD5618-7D1E-4A1F-A308-CF1A67ED5BC5}" srcOrd="1" destOrd="0" presId="urn:microsoft.com/office/officeart/2005/8/layout/venn2"/>
    <dgm:cxn modelId="{8578BFCD-5405-4513-92A6-04CAE962B07C}" type="presOf" srcId="{E9F480EB-036A-496E-8089-0F62468B4050}" destId="{6A8BE64A-E3FE-42D6-9E91-DFEED083AF72}" srcOrd="1" destOrd="0" presId="urn:microsoft.com/office/officeart/2005/8/layout/venn2"/>
    <dgm:cxn modelId="{AE2C1F6E-A363-447E-9ABF-B14AD66E9CD3}" srcId="{2EB3465B-4E0E-4072-A5CD-A39494F732F0}" destId="{E9F480EB-036A-496E-8089-0F62468B4050}" srcOrd="1" destOrd="0" parTransId="{30EFE07C-3D44-425F-8E82-AB6F932C44C6}" sibTransId="{B7010AFA-CF62-47E8-8827-DE02D3BC9597}"/>
    <dgm:cxn modelId="{D3BD4BAC-E571-4C4A-B10B-BB41ACAC0829}" type="presOf" srcId="{2EB3465B-4E0E-4072-A5CD-A39494F732F0}" destId="{5D924F42-A6D2-43F3-A6CB-EF93AC478495}" srcOrd="0" destOrd="0" presId="urn:microsoft.com/office/officeart/2005/8/layout/venn2"/>
    <dgm:cxn modelId="{EBCAB9EF-8616-47F5-ABA9-979C49DB92C3}" srcId="{2EB3465B-4E0E-4072-A5CD-A39494F732F0}" destId="{CB345C09-13FA-44CF-ADD0-414D3656B63A}" srcOrd="0" destOrd="0" parTransId="{F5AC42BB-F513-4767-9C8A-D25A5EC3F34E}" sibTransId="{BF49DE48-7FCE-47A1-8DC2-D69C9931D305}"/>
    <dgm:cxn modelId="{D19596CD-F043-4E9C-9063-5001EBD19554}" srcId="{2EB3465B-4E0E-4072-A5CD-A39494F732F0}" destId="{CA2BFE05-CCE0-459C-BF95-3180269BF352}" srcOrd="2" destOrd="0" parTransId="{2D827106-BD8E-4AF5-9033-E46720EB0A45}" sibTransId="{7DE97A0D-531A-4243-BAF4-0EF3F135D182}"/>
    <dgm:cxn modelId="{26F5B173-5422-4CAD-802E-3FA58F748A20}" type="presOf" srcId="{E9F480EB-036A-496E-8089-0F62468B4050}" destId="{DF3ABDF5-7484-447E-BE49-F62361004CC9}" srcOrd="0" destOrd="0" presId="urn:microsoft.com/office/officeart/2005/8/layout/venn2"/>
    <dgm:cxn modelId="{3827BF4A-5993-4718-91C6-DE66E9E64D68}" type="presOf" srcId="{CB345C09-13FA-44CF-ADD0-414D3656B63A}" destId="{4603B8AF-9806-4531-88AB-C6020B9E631C}" srcOrd="0" destOrd="0" presId="urn:microsoft.com/office/officeart/2005/8/layout/venn2"/>
    <dgm:cxn modelId="{3A8F8DF3-E5CA-4264-B5A1-9523C7A90951}" type="presParOf" srcId="{5D924F42-A6D2-43F3-A6CB-EF93AC478495}" destId="{5500F2E9-2047-4BBE-9260-5935254FD908}" srcOrd="0" destOrd="0" presId="urn:microsoft.com/office/officeart/2005/8/layout/venn2"/>
    <dgm:cxn modelId="{4E9F4457-D5AC-42B4-B4C4-8ED1917AA972}" type="presParOf" srcId="{5500F2E9-2047-4BBE-9260-5935254FD908}" destId="{4603B8AF-9806-4531-88AB-C6020B9E631C}" srcOrd="0" destOrd="0" presId="urn:microsoft.com/office/officeart/2005/8/layout/venn2"/>
    <dgm:cxn modelId="{D59839DE-1F56-413C-A32C-19B60B2694A7}" type="presParOf" srcId="{5500F2E9-2047-4BBE-9260-5935254FD908}" destId="{A2DD5618-7D1E-4A1F-A308-CF1A67ED5BC5}" srcOrd="1" destOrd="0" presId="urn:microsoft.com/office/officeart/2005/8/layout/venn2"/>
    <dgm:cxn modelId="{E9FBD909-C8DF-4A30-BCCE-4B558E68565D}" type="presParOf" srcId="{5D924F42-A6D2-43F3-A6CB-EF93AC478495}" destId="{E87B4C9C-ECCA-4645-8758-8EFCD20A786F}" srcOrd="1" destOrd="0" presId="urn:microsoft.com/office/officeart/2005/8/layout/venn2"/>
    <dgm:cxn modelId="{D4EBC46C-E744-4DB5-A778-DD2DBAD77500}" type="presParOf" srcId="{E87B4C9C-ECCA-4645-8758-8EFCD20A786F}" destId="{DF3ABDF5-7484-447E-BE49-F62361004CC9}" srcOrd="0" destOrd="0" presId="urn:microsoft.com/office/officeart/2005/8/layout/venn2"/>
    <dgm:cxn modelId="{03CC4E0C-9EAE-4052-89BF-809304F4C908}" type="presParOf" srcId="{E87B4C9C-ECCA-4645-8758-8EFCD20A786F}" destId="{6A8BE64A-E3FE-42D6-9E91-DFEED083AF72}" srcOrd="1" destOrd="0" presId="urn:microsoft.com/office/officeart/2005/8/layout/venn2"/>
    <dgm:cxn modelId="{11E4F95A-A004-4B07-A7FE-753A12EFECBB}" type="presParOf" srcId="{5D924F42-A6D2-43F3-A6CB-EF93AC478495}" destId="{91987C16-8ACF-4D5C-933C-69DB4DF1879C}" srcOrd="2" destOrd="0" presId="urn:microsoft.com/office/officeart/2005/8/layout/venn2"/>
    <dgm:cxn modelId="{8AEA895D-61B9-4FFD-A177-517097112F22}" type="presParOf" srcId="{91987C16-8ACF-4D5C-933C-69DB4DF1879C}" destId="{10654FE0-A891-4460-843F-A9576309100F}" srcOrd="0" destOrd="0" presId="urn:microsoft.com/office/officeart/2005/8/layout/venn2"/>
    <dgm:cxn modelId="{D9262550-4983-45B5-B4C2-51E2AE714CA7}" type="presParOf" srcId="{91987C16-8ACF-4D5C-933C-69DB4DF1879C}" destId="{E49E8043-EB3A-4DC0-8EBC-0D54F0D1810C}"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B4D60C1-B4F4-4266-A727-A978351E87DC}"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zh-CN" altLang="en-US"/>
        </a:p>
      </dgm:t>
    </dgm:pt>
    <dgm:pt modelId="{593EB5A9-5694-4A4A-A571-36BA7D9496EA}">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altLang="zh-CN" sz="2500" b="1" dirty="0" smtClean="0">
              <a:solidFill>
                <a:srgbClr val="002060"/>
              </a:solidFill>
            </a:rPr>
            <a:t>Cost</a:t>
          </a:r>
          <a:endParaRPr lang="zh-CN" altLang="en-US" sz="2500" b="1" dirty="0">
            <a:solidFill>
              <a:srgbClr val="002060"/>
            </a:solidFill>
          </a:endParaRPr>
        </a:p>
      </dgm:t>
    </dgm:pt>
    <dgm:pt modelId="{F6895FD2-0336-48A8-A5B8-995525BEABA1}" type="parTrans" cxnId="{DE11CE56-5CAF-45EB-969C-C1D1B20BA24B}">
      <dgm:prSet/>
      <dgm:spPr/>
      <dgm:t>
        <a:bodyPr/>
        <a:lstStyle/>
        <a:p>
          <a:endParaRPr lang="zh-CN" altLang="en-US"/>
        </a:p>
      </dgm:t>
    </dgm:pt>
    <dgm:pt modelId="{7E214246-2310-4FDB-8A9A-5809B39ECC6D}" type="sibTrans" cxnId="{DE11CE56-5CAF-45EB-969C-C1D1B20BA24B}">
      <dgm:prSet/>
      <dgm:spPr/>
      <dgm:t>
        <a:bodyPr/>
        <a:lstStyle/>
        <a:p>
          <a:endParaRPr lang="zh-CN" altLang="en-US"/>
        </a:p>
      </dgm:t>
    </dgm:pt>
    <dgm:pt modelId="{4FBE4277-ACE6-4656-B5B4-5124C83FFDDF}" type="pres">
      <dgm:prSet presAssocID="{7B4D60C1-B4F4-4266-A727-A978351E87DC}" presName="diagram" presStyleCnt="0">
        <dgm:presLayoutVars>
          <dgm:dir/>
          <dgm:resizeHandles val="exact"/>
        </dgm:presLayoutVars>
      </dgm:prSet>
      <dgm:spPr/>
      <dgm:t>
        <a:bodyPr/>
        <a:lstStyle/>
        <a:p>
          <a:endParaRPr lang="zh-CN" altLang="en-US"/>
        </a:p>
      </dgm:t>
    </dgm:pt>
    <dgm:pt modelId="{D162D23C-228A-49DA-BC61-5831EB6F1ACC}" type="pres">
      <dgm:prSet presAssocID="{593EB5A9-5694-4A4A-A571-36BA7D9496EA}" presName="node" presStyleLbl="node1" presStyleIdx="0" presStyleCnt="1" custScaleX="48763" custScaleY="44898" custLinFactNeighborX="-422" custLinFactNeighborY="-1609">
        <dgm:presLayoutVars>
          <dgm:bulletEnabled val="1"/>
        </dgm:presLayoutVars>
      </dgm:prSet>
      <dgm:spPr/>
      <dgm:t>
        <a:bodyPr/>
        <a:lstStyle/>
        <a:p>
          <a:endParaRPr lang="zh-CN" altLang="en-US"/>
        </a:p>
      </dgm:t>
    </dgm:pt>
  </dgm:ptLst>
  <dgm:cxnLst>
    <dgm:cxn modelId="{DE11CE56-5CAF-45EB-969C-C1D1B20BA24B}" srcId="{7B4D60C1-B4F4-4266-A727-A978351E87DC}" destId="{593EB5A9-5694-4A4A-A571-36BA7D9496EA}" srcOrd="0" destOrd="0" parTransId="{F6895FD2-0336-48A8-A5B8-995525BEABA1}" sibTransId="{7E214246-2310-4FDB-8A9A-5809B39ECC6D}"/>
    <dgm:cxn modelId="{02C918DB-4E35-4F76-8075-FB3486464A4A}" type="presOf" srcId="{7B4D60C1-B4F4-4266-A727-A978351E87DC}" destId="{4FBE4277-ACE6-4656-B5B4-5124C83FFDDF}" srcOrd="0" destOrd="0" presId="urn:microsoft.com/office/officeart/2005/8/layout/default"/>
    <dgm:cxn modelId="{D7DD149E-0A95-4A3F-912C-8E6ED2A02978}" type="presOf" srcId="{593EB5A9-5694-4A4A-A571-36BA7D9496EA}" destId="{D162D23C-228A-49DA-BC61-5831EB6F1ACC}" srcOrd="0" destOrd="0" presId="urn:microsoft.com/office/officeart/2005/8/layout/default"/>
    <dgm:cxn modelId="{ABD469D7-117D-4609-9ED5-16F6DDCADF95}" type="presParOf" srcId="{4FBE4277-ACE6-4656-B5B4-5124C83FFDDF}" destId="{D162D23C-228A-49DA-BC61-5831EB6F1ACC}" srcOrd="0"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B4D60C1-B4F4-4266-A727-A978351E87DC}"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zh-CN" altLang="en-US"/>
        </a:p>
      </dgm:t>
    </dgm:pt>
    <dgm:pt modelId="{593EB5A9-5694-4A4A-A571-36BA7D9496EA}">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00B0F0"/>
        </a:solidFill>
        <a:effectLst/>
        <a:scene3d>
          <a:camera prst="orthographicFront"/>
          <a:lightRig rig="flat" dir="t"/>
        </a:scene3d>
        <a:sp3d/>
      </dgm:spPr>
      <dgm:t>
        <a:bodyPr/>
        <a:lstStyle/>
        <a:p>
          <a:r>
            <a:rPr lang="en-US" altLang="zh-CN" sz="2500" b="1" dirty="0" smtClean="0">
              <a:solidFill>
                <a:srgbClr val="002060"/>
              </a:solidFill>
            </a:rPr>
            <a:t>decision</a:t>
          </a:r>
          <a:endParaRPr lang="zh-CN" altLang="en-US" sz="2500" b="1" dirty="0">
            <a:solidFill>
              <a:srgbClr val="002060"/>
            </a:solidFill>
          </a:endParaRPr>
        </a:p>
      </dgm:t>
    </dgm:pt>
    <dgm:pt modelId="{F6895FD2-0336-48A8-A5B8-995525BEABA1}" type="parTrans" cxnId="{DE11CE56-5CAF-45EB-969C-C1D1B20BA24B}">
      <dgm:prSet/>
      <dgm:spPr/>
      <dgm:t>
        <a:bodyPr/>
        <a:lstStyle/>
        <a:p>
          <a:endParaRPr lang="zh-CN" altLang="en-US"/>
        </a:p>
      </dgm:t>
    </dgm:pt>
    <dgm:pt modelId="{7E214246-2310-4FDB-8A9A-5809B39ECC6D}" type="sibTrans" cxnId="{DE11CE56-5CAF-45EB-969C-C1D1B20BA24B}">
      <dgm:prSet/>
      <dgm:spPr/>
      <dgm:t>
        <a:bodyPr/>
        <a:lstStyle/>
        <a:p>
          <a:endParaRPr lang="zh-CN" altLang="en-US"/>
        </a:p>
      </dgm:t>
    </dgm:pt>
    <dgm:pt modelId="{4FBE4277-ACE6-4656-B5B4-5124C83FFDDF}" type="pres">
      <dgm:prSet presAssocID="{7B4D60C1-B4F4-4266-A727-A978351E87DC}" presName="diagram" presStyleCnt="0">
        <dgm:presLayoutVars>
          <dgm:dir/>
          <dgm:resizeHandles val="exact"/>
        </dgm:presLayoutVars>
      </dgm:prSet>
      <dgm:spPr/>
      <dgm:t>
        <a:bodyPr/>
        <a:lstStyle/>
        <a:p>
          <a:endParaRPr lang="zh-CN" altLang="en-US"/>
        </a:p>
      </dgm:t>
    </dgm:pt>
    <dgm:pt modelId="{D162D23C-228A-49DA-BC61-5831EB6F1ACC}" type="pres">
      <dgm:prSet presAssocID="{593EB5A9-5694-4A4A-A571-36BA7D9496EA}" presName="node" presStyleLbl="node1" presStyleIdx="0" presStyleCnt="1" custScaleX="48763" custScaleY="44898" custLinFactNeighborX="-422" custLinFactNeighborY="-1609">
        <dgm:presLayoutVars>
          <dgm:bulletEnabled val="1"/>
        </dgm:presLayoutVars>
      </dgm:prSet>
      <dgm:spPr/>
      <dgm:t>
        <a:bodyPr/>
        <a:lstStyle/>
        <a:p>
          <a:endParaRPr lang="zh-CN" altLang="en-US"/>
        </a:p>
      </dgm:t>
    </dgm:pt>
  </dgm:ptLst>
  <dgm:cxnLst>
    <dgm:cxn modelId="{598CA3A9-3D5A-4A82-8E20-EC51EF671C58}" type="presOf" srcId="{7B4D60C1-B4F4-4266-A727-A978351E87DC}" destId="{4FBE4277-ACE6-4656-B5B4-5124C83FFDDF}" srcOrd="0" destOrd="0" presId="urn:microsoft.com/office/officeart/2005/8/layout/default"/>
    <dgm:cxn modelId="{DE11CE56-5CAF-45EB-969C-C1D1B20BA24B}" srcId="{7B4D60C1-B4F4-4266-A727-A978351E87DC}" destId="{593EB5A9-5694-4A4A-A571-36BA7D9496EA}" srcOrd="0" destOrd="0" parTransId="{F6895FD2-0336-48A8-A5B8-995525BEABA1}" sibTransId="{7E214246-2310-4FDB-8A9A-5809B39ECC6D}"/>
    <dgm:cxn modelId="{0AFF2FDE-5652-4664-B8F4-048EFD133F29}" type="presOf" srcId="{593EB5A9-5694-4A4A-A571-36BA7D9496EA}" destId="{D162D23C-228A-49DA-BC61-5831EB6F1ACC}" srcOrd="0" destOrd="0" presId="urn:microsoft.com/office/officeart/2005/8/layout/default"/>
    <dgm:cxn modelId="{BFCBFC58-BCEF-427B-B8AA-50CD35AF744F}" type="presParOf" srcId="{4FBE4277-ACE6-4656-B5B4-5124C83FFDDF}" destId="{D162D23C-228A-49DA-BC61-5831EB6F1ACC}" srcOrd="0" destOrd="0" presId="urn:microsoft.com/office/officeart/2005/8/layout/defaul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9467966-92D0-406E-9DA0-30BC9E01D312}"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zh-CN" altLang="en-US"/>
        </a:p>
      </dgm:t>
    </dgm:pt>
    <dgm:pt modelId="{031C0A47-C4D0-4918-9251-F89B2F29FD60}">
      <dgm:prSet phldrT="[Text]"/>
      <dgm:spPr/>
      <dgm:t>
        <a:bodyPr/>
        <a:lstStyle/>
        <a:p>
          <a:r>
            <a:rPr lang="en-US" altLang="zh-CN" dirty="0" smtClean="0"/>
            <a:t>Reduction goal</a:t>
          </a:r>
          <a:endParaRPr lang="zh-CN" altLang="en-US" dirty="0"/>
        </a:p>
      </dgm:t>
    </dgm:pt>
    <dgm:pt modelId="{82CAA43A-9D92-4BC6-A329-30E9CF9433CA}" type="parTrans" cxnId="{605D8ED7-FFCC-4247-96EE-236ACF99BD3C}">
      <dgm:prSet/>
      <dgm:spPr/>
      <dgm:t>
        <a:bodyPr/>
        <a:lstStyle/>
        <a:p>
          <a:endParaRPr lang="zh-CN" altLang="en-US"/>
        </a:p>
      </dgm:t>
    </dgm:pt>
    <dgm:pt modelId="{C6180CFF-DD16-4A9F-8C9C-15F1A0610A70}" type="sibTrans" cxnId="{605D8ED7-FFCC-4247-96EE-236ACF99BD3C}">
      <dgm:prSet/>
      <dgm:spPr/>
      <dgm:t>
        <a:bodyPr/>
        <a:lstStyle/>
        <a:p>
          <a:endParaRPr lang="zh-CN" altLang="en-US"/>
        </a:p>
      </dgm:t>
    </dgm:pt>
    <dgm:pt modelId="{7CEC8158-9396-48EC-87C8-EF5252D2478B}">
      <dgm:prSet phldrT="[Text]"/>
      <dgm:spPr/>
      <dgm:t>
        <a:bodyPr/>
        <a:lstStyle/>
        <a:p>
          <a:r>
            <a:rPr lang="en-US" altLang="zh-CN" dirty="0" smtClean="0"/>
            <a:t>Choose alternatives</a:t>
          </a:r>
          <a:endParaRPr lang="zh-CN" altLang="en-US" dirty="0"/>
        </a:p>
      </dgm:t>
    </dgm:pt>
    <dgm:pt modelId="{26A48595-C128-4EE1-A0AA-3D7F9162A3DC}" type="parTrans" cxnId="{C0F1ACF2-F28E-4526-9562-F9BB37F214BA}">
      <dgm:prSet/>
      <dgm:spPr/>
      <dgm:t>
        <a:bodyPr/>
        <a:lstStyle/>
        <a:p>
          <a:endParaRPr lang="zh-CN" altLang="en-US"/>
        </a:p>
      </dgm:t>
    </dgm:pt>
    <dgm:pt modelId="{4C097182-8C90-4C4E-B7CF-D28C164CBB45}" type="sibTrans" cxnId="{C0F1ACF2-F28E-4526-9562-F9BB37F214BA}">
      <dgm:prSet/>
      <dgm:spPr/>
      <dgm:t>
        <a:bodyPr/>
        <a:lstStyle/>
        <a:p>
          <a:endParaRPr lang="zh-CN" altLang="en-US"/>
        </a:p>
      </dgm:t>
    </dgm:pt>
    <dgm:pt modelId="{FD9A3A5E-154A-4BFB-96D8-2850CE0DF9D3}">
      <dgm:prSet phldrT="[Text]"/>
      <dgm:spPr/>
      <dgm:t>
        <a:bodyPr/>
        <a:lstStyle/>
        <a:p>
          <a:r>
            <a:rPr lang="en-US" altLang="zh-CN" dirty="0" smtClean="0"/>
            <a:t>Collect data</a:t>
          </a:r>
          <a:endParaRPr lang="zh-CN" altLang="en-US" dirty="0"/>
        </a:p>
      </dgm:t>
    </dgm:pt>
    <dgm:pt modelId="{C80AF13E-DB8A-49C5-BAE9-E156136B5A00}" type="parTrans" cxnId="{2E3BAC8B-88A7-4002-B389-6802532CBD6F}">
      <dgm:prSet/>
      <dgm:spPr/>
      <dgm:t>
        <a:bodyPr/>
        <a:lstStyle/>
        <a:p>
          <a:endParaRPr lang="zh-CN" altLang="en-US"/>
        </a:p>
      </dgm:t>
    </dgm:pt>
    <dgm:pt modelId="{6F250D63-744F-4D4D-965A-4F52A266D9CC}" type="sibTrans" cxnId="{2E3BAC8B-88A7-4002-B389-6802532CBD6F}">
      <dgm:prSet/>
      <dgm:spPr/>
      <dgm:t>
        <a:bodyPr/>
        <a:lstStyle/>
        <a:p>
          <a:endParaRPr lang="zh-CN" altLang="en-US"/>
        </a:p>
      </dgm:t>
    </dgm:pt>
    <dgm:pt modelId="{F06DEFDC-D0A2-45E8-BC5F-733505C1BCAD}">
      <dgm:prSet phldrT="[Text]"/>
      <dgm:spPr/>
      <dgm:t>
        <a:bodyPr/>
        <a:lstStyle/>
        <a:p>
          <a:r>
            <a:rPr lang="en-US" altLang="zh-CN" dirty="0" smtClean="0"/>
            <a:t>Generate result</a:t>
          </a:r>
          <a:endParaRPr lang="zh-CN" altLang="en-US" dirty="0"/>
        </a:p>
      </dgm:t>
    </dgm:pt>
    <dgm:pt modelId="{B9C25420-0FD8-48B3-A7D2-4472D1C60925}" type="parTrans" cxnId="{6D548EBA-9AE9-4273-881C-5B39A050071E}">
      <dgm:prSet/>
      <dgm:spPr/>
      <dgm:t>
        <a:bodyPr/>
        <a:lstStyle/>
        <a:p>
          <a:endParaRPr lang="zh-CN" altLang="en-US"/>
        </a:p>
      </dgm:t>
    </dgm:pt>
    <dgm:pt modelId="{51148E07-18AF-4106-B131-893F83AC3468}" type="sibTrans" cxnId="{6D548EBA-9AE9-4273-881C-5B39A050071E}">
      <dgm:prSet/>
      <dgm:spPr/>
      <dgm:t>
        <a:bodyPr/>
        <a:lstStyle/>
        <a:p>
          <a:endParaRPr lang="zh-CN" altLang="en-US"/>
        </a:p>
      </dgm:t>
    </dgm:pt>
    <dgm:pt modelId="{512E788B-F712-4041-8C05-C202B33F4641}">
      <dgm:prSet phldrT="[Text]"/>
      <dgm:spPr/>
      <dgm:t>
        <a:bodyPr/>
        <a:lstStyle/>
        <a:p>
          <a:r>
            <a:rPr lang="en-US" altLang="zh-CN" dirty="0" smtClean="0"/>
            <a:t>Decision</a:t>
          </a:r>
          <a:endParaRPr lang="zh-CN" altLang="en-US" dirty="0"/>
        </a:p>
      </dgm:t>
    </dgm:pt>
    <dgm:pt modelId="{D15D82B3-676C-4AC8-871B-7E867BF0A31A}" type="parTrans" cxnId="{427168C5-1FE3-422A-9A71-B644104A10C5}">
      <dgm:prSet/>
      <dgm:spPr/>
      <dgm:t>
        <a:bodyPr/>
        <a:lstStyle/>
        <a:p>
          <a:endParaRPr lang="zh-CN" altLang="en-US"/>
        </a:p>
      </dgm:t>
    </dgm:pt>
    <dgm:pt modelId="{55252E06-780F-4DD3-88B0-F36521EFBF4A}" type="sibTrans" cxnId="{427168C5-1FE3-422A-9A71-B644104A10C5}">
      <dgm:prSet/>
      <dgm:spPr/>
      <dgm:t>
        <a:bodyPr/>
        <a:lstStyle/>
        <a:p>
          <a:endParaRPr lang="zh-CN" altLang="en-US"/>
        </a:p>
      </dgm:t>
    </dgm:pt>
    <dgm:pt modelId="{CC98FA84-6EED-49F1-8D32-81EB240D2B37}" type="pres">
      <dgm:prSet presAssocID="{59467966-92D0-406E-9DA0-30BC9E01D312}" presName="cycle" presStyleCnt="0">
        <dgm:presLayoutVars>
          <dgm:dir/>
          <dgm:resizeHandles val="exact"/>
        </dgm:presLayoutVars>
      </dgm:prSet>
      <dgm:spPr/>
      <dgm:t>
        <a:bodyPr/>
        <a:lstStyle/>
        <a:p>
          <a:endParaRPr lang="zh-CN" altLang="en-US"/>
        </a:p>
      </dgm:t>
    </dgm:pt>
    <dgm:pt modelId="{E1E82E5F-47FE-436B-AD1C-F1F6CC64E940}" type="pres">
      <dgm:prSet presAssocID="{031C0A47-C4D0-4918-9251-F89B2F29FD60}" presName="node" presStyleLbl="node1" presStyleIdx="0" presStyleCnt="5">
        <dgm:presLayoutVars>
          <dgm:bulletEnabled val="1"/>
        </dgm:presLayoutVars>
      </dgm:prSet>
      <dgm:spPr/>
      <dgm:t>
        <a:bodyPr/>
        <a:lstStyle/>
        <a:p>
          <a:endParaRPr lang="zh-CN" altLang="en-US"/>
        </a:p>
      </dgm:t>
    </dgm:pt>
    <dgm:pt modelId="{C6F9490C-6FD9-4A75-AC05-F0368865E196}" type="pres">
      <dgm:prSet presAssocID="{031C0A47-C4D0-4918-9251-F89B2F29FD60}" presName="spNode" presStyleCnt="0"/>
      <dgm:spPr/>
    </dgm:pt>
    <dgm:pt modelId="{7070948E-18D5-454C-A002-830012C35C37}" type="pres">
      <dgm:prSet presAssocID="{C6180CFF-DD16-4A9F-8C9C-15F1A0610A70}" presName="sibTrans" presStyleLbl="sibTrans1D1" presStyleIdx="0" presStyleCnt="5"/>
      <dgm:spPr/>
      <dgm:t>
        <a:bodyPr/>
        <a:lstStyle/>
        <a:p>
          <a:endParaRPr lang="zh-CN" altLang="en-US"/>
        </a:p>
      </dgm:t>
    </dgm:pt>
    <dgm:pt modelId="{4C3D0C05-51BB-4FDA-9D7F-D32FA24A1484}" type="pres">
      <dgm:prSet presAssocID="{7CEC8158-9396-48EC-87C8-EF5252D2478B}" presName="node" presStyleLbl="node1" presStyleIdx="1" presStyleCnt="5">
        <dgm:presLayoutVars>
          <dgm:bulletEnabled val="1"/>
        </dgm:presLayoutVars>
      </dgm:prSet>
      <dgm:spPr/>
      <dgm:t>
        <a:bodyPr/>
        <a:lstStyle/>
        <a:p>
          <a:endParaRPr lang="zh-CN" altLang="en-US"/>
        </a:p>
      </dgm:t>
    </dgm:pt>
    <dgm:pt modelId="{FEDD1550-F1A1-4A71-95BA-4A06F7A87724}" type="pres">
      <dgm:prSet presAssocID="{7CEC8158-9396-48EC-87C8-EF5252D2478B}" presName="spNode" presStyleCnt="0"/>
      <dgm:spPr/>
    </dgm:pt>
    <dgm:pt modelId="{2BC936E8-3952-4107-B331-6A7088A9DE16}" type="pres">
      <dgm:prSet presAssocID="{4C097182-8C90-4C4E-B7CF-D28C164CBB45}" presName="sibTrans" presStyleLbl="sibTrans1D1" presStyleIdx="1" presStyleCnt="5"/>
      <dgm:spPr/>
      <dgm:t>
        <a:bodyPr/>
        <a:lstStyle/>
        <a:p>
          <a:endParaRPr lang="zh-CN" altLang="en-US"/>
        </a:p>
      </dgm:t>
    </dgm:pt>
    <dgm:pt modelId="{E419CC4E-78ED-471A-A593-DBCC30C8C164}" type="pres">
      <dgm:prSet presAssocID="{FD9A3A5E-154A-4BFB-96D8-2850CE0DF9D3}" presName="node" presStyleLbl="node1" presStyleIdx="2" presStyleCnt="5">
        <dgm:presLayoutVars>
          <dgm:bulletEnabled val="1"/>
        </dgm:presLayoutVars>
      </dgm:prSet>
      <dgm:spPr/>
      <dgm:t>
        <a:bodyPr/>
        <a:lstStyle/>
        <a:p>
          <a:endParaRPr lang="zh-CN" altLang="en-US"/>
        </a:p>
      </dgm:t>
    </dgm:pt>
    <dgm:pt modelId="{E320E426-14F0-4287-9762-BD1B0E0E5980}" type="pres">
      <dgm:prSet presAssocID="{FD9A3A5E-154A-4BFB-96D8-2850CE0DF9D3}" presName="spNode" presStyleCnt="0"/>
      <dgm:spPr/>
    </dgm:pt>
    <dgm:pt modelId="{0FB4B77B-A46D-496A-90EE-DD05DEC63D59}" type="pres">
      <dgm:prSet presAssocID="{6F250D63-744F-4D4D-965A-4F52A266D9CC}" presName="sibTrans" presStyleLbl="sibTrans1D1" presStyleIdx="2" presStyleCnt="5"/>
      <dgm:spPr/>
      <dgm:t>
        <a:bodyPr/>
        <a:lstStyle/>
        <a:p>
          <a:endParaRPr lang="zh-CN" altLang="en-US"/>
        </a:p>
      </dgm:t>
    </dgm:pt>
    <dgm:pt modelId="{DBA1334E-F186-463A-BCBB-B875D204C7E5}" type="pres">
      <dgm:prSet presAssocID="{F06DEFDC-D0A2-45E8-BC5F-733505C1BCAD}" presName="node" presStyleLbl="node1" presStyleIdx="3" presStyleCnt="5">
        <dgm:presLayoutVars>
          <dgm:bulletEnabled val="1"/>
        </dgm:presLayoutVars>
      </dgm:prSet>
      <dgm:spPr/>
      <dgm:t>
        <a:bodyPr/>
        <a:lstStyle/>
        <a:p>
          <a:endParaRPr lang="zh-CN" altLang="en-US"/>
        </a:p>
      </dgm:t>
    </dgm:pt>
    <dgm:pt modelId="{CA891859-872E-4C53-BD1B-2BD4EB72D0EE}" type="pres">
      <dgm:prSet presAssocID="{F06DEFDC-D0A2-45E8-BC5F-733505C1BCAD}" presName="spNode" presStyleCnt="0"/>
      <dgm:spPr/>
    </dgm:pt>
    <dgm:pt modelId="{8C902FB3-05E2-4F5E-888D-0B2296A8016B}" type="pres">
      <dgm:prSet presAssocID="{51148E07-18AF-4106-B131-893F83AC3468}" presName="sibTrans" presStyleLbl="sibTrans1D1" presStyleIdx="3" presStyleCnt="5"/>
      <dgm:spPr/>
      <dgm:t>
        <a:bodyPr/>
        <a:lstStyle/>
        <a:p>
          <a:endParaRPr lang="zh-CN" altLang="en-US"/>
        </a:p>
      </dgm:t>
    </dgm:pt>
    <dgm:pt modelId="{84DB27CB-A368-4070-8964-B0699B7EB4E2}" type="pres">
      <dgm:prSet presAssocID="{512E788B-F712-4041-8C05-C202B33F4641}" presName="node" presStyleLbl="node1" presStyleIdx="4" presStyleCnt="5">
        <dgm:presLayoutVars>
          <dgm:bulletEnabled val="1"/>
        </dgm:presLayoutVars>
      </dgm:prSet>
      <dgm:spPr/>
      <dgm:t>
        <a:bodyPr/>
        <a:lstStyle/>
        <a:p>
          <a:endParaRPr lang="zh-CN" altLang="en-US"/>
        </a:p>
      </dgm:t>
    </dgm:pt>
    <dgm:pt modelId="{22904F98-116F-4D17-8657-283BF793E478}" type="pres">
      <dgm:prSet presAssocID="{512E788B-F712-4041-8C05-C202B33F4641}" presName="spNode" presStyleCnt="0"/>
      <dgm:spPr/>
    </dgm:pt>
    <dgm:pt modelId="{B91F4426-C67F-4130-9CCF-64DE2F06D651}" type="pres">
      <dgm:prSet presAssocID="{55252E06-780F-4DD3-88B0-F36521EFBF4A}" presName="sibTrans" presStyleLbl="sibTrans1D1" presStyleIdx="4" presStyleCnt="5"/>
      <dgm:spPr/>
      <dgm:t>
        <a:bodyPr/>
        <a:lstStyle/>
        <a:p>
          <a:endParaRPr lang="zh-CN" altLang="en-US"/>
        </a:p>
      </dgm:t>
    </dgm:pt>
  </dgm:ptLst>
  <dgm:cxnLst>
    <dgm:cxn modelId="{86056303-C62F-4C97-B556-FEF355AA4663}" type="presOf" srcId="{FD9A3A5E-154A-4BFB-96D8-2850CE0DF9D3}" destId="{E419CC4E-78ED-471A-A593-DBCC30C8C164}" srcOrd="0" destOrd="0" presId="urn:microsoft.com/office/officeart/2005/8/layout/cycle5"/>
    <dgm:cxn modelId="{9BF0DFA9-7889-412B-9538-B5F01EAC7A25}" type="presOf" srcId="{7CEC8158-9396-48EC-87C8-EF5252D2478B}" destId="{4C3D0C05-51BB-4FDA-9D7F-D32FA24A1484}" srcOrd="0" destOrd="0" presId="urn:microsoft.com/office/officeart/2005/8/layout/cycle5"/>
    <dgm:cxn modelId="{417B1D30-E24E-428F-AF71-EEA8202E4FAA}" type="presOf" srcId="{512E788B-F712-4041-8C05-C202B33F4641}" destId="{84DB27CB-A368-4070-8964-B0699B7EB4E2}" srcOrd="0" destOrd="0" presId="urn:microsoft.com/office/officeart/2005/8/layout/cycle5"/>
    <dgm:cxn modelId="{2E3BAC8B-88A7-4002-B389-6802532CBD6F}" srcId="{59467966-92D0-406E-9DA0-30BC9E01D312}" destId="{FD9A3A5E-154A-4BFB-96D8-2850CE0DF9D3}" srcOrd="2" destOrd="0" parTransId="{C80AF13E-DB8A-49C5-BAE9-E156136B5A00}" sibTransId="{6F250D63-744F-4D4D-965A-4F52A266D9CC}"/>
    <dgm:cxn modelId="{605D8ED7-FFCC-4247-96EE-236ACF99BD3C}" srcId="{59467966-92D0-406E-9DA0-30BC9E01D312}" destId="{031C0A47-C4D0-4918-9251-F89B2F29FD60}" srcOrd="0" destOrd="0" parTransId="{82CAA43A-9D92-4BC6-A329-30E9CF9433CA}" sibTransId="{C6180CFF-DD16-4A9F-8C9C-15F1A0610A70}"/>
    <dgm:cxn modelId="{6D548EBA-9AE9-4273-881C-5B39A050071E}" srcId="{59467966-92D0-406E-9DA0-30BC9E01D312}" destId="{F06DEFDC-D0A2-45E8-BC5F-733505C1BCAD}" srcOrd="3" destOrd="0" parTransId="{B9C25420-0FD8-48B3-A7D2-4472D1C60925}" sibTransId="{51148E07-18AF-4106-B131-893F83AC3468}"/>
    <dgm:cxn modelId="{C0F1ACF2-F28E-4526-9562-F9BB37F214BA}" srcId="{59467966-92D0-406E-9DA0-30BC9E01D312}" destId="{7CEC8158-9396-48EC-87C8-EF5252D2478B}" srcOrd="1" destOrd="0" parTransId="{26A48595-C128-4EE1-A0AA-3D7F9162A3DC}" sibTransId="{4C097182-8C90-4C4E-B7CF-D28C164CBB45}"/>
    <dgm:cxn modelId="{91FE1D5B-20B5-4AE8-B97E-90ECB4A72B06}" type="presOf" srcId="{F06DEFDC-D0A2-45E8-BC5F-733505C1BCAD}" destId="{DBA1334E-F186-463A-BCBB-B875D204C7E5}" srcOrd="0" destOrd="0" presId="urn:microsoft.com/office/officeart/2005/8/layout/cycle5"/>
    <dgm:cxn modelId="{9A85C0F4-C38E-4981-830A-526439652ACC}" type="presOf" srcId="{55252E06-780F-4DD3-88B0-F36521EFBF4A}" destId="{B91F4426-C67F-4130-9CCF-64DE2F06D651}" srcOrd="0" destOrd="0" presId="urn:microsoft.com/office/officeart/2005/8/layout/cycle5"/>
    <dgm:cxn modelId="{6092A0E6-97BC-4B63-996B-BAFCD58F3B74}" type="presOf" srcId="{4C097182-8C90-4C4E-B7CF-D28C164CBB45}" destId="{2BC936E8-3952-4107-B331-6A7088A9DE16}" srcOrd="0" destOrd="0" presId="urn:microsoft.com/office/officeart/2005/8/layout/cycle5"/>
    <dgm:cxn modelId="{4BAFEA0C-02F8-42BE-A69E-33D107EF9CD5}" type="presOf" srcId="{6F250D63-744F-4D4D-965A-4F52A266D9CC}" destId="{0FB4B77B-A46D-496A-90EE-DD05DEC63D59}" srcOrd="0" destOrd="0" presId="urn:microsoft.com/office/officeart/2005/8/layout/cycle5"/>
    <dgm:cxn modelId="{58D2F051-E4DA-4013-98AC-8E82BA672004}" type="presOf" srcId="{031C0A47-C4D0-4918-9251-F89B2F29FD60}" destId="{E1E82E5F-47FE-436B-AD1C-F1F6CC64E940}" srcOrd="0" destOrd="0" presId="urn:microsoft.com/office/officeart/2005/8/layout/cycle5"/>
    <dgm:cxn modelId="{377C5190-0C1C-48D4-9B8A-60FA91D4F7D4}" type="presOf" srcId="{51148E07-18AF-4106-B131-893F83AC3468}" destId="{8C902FB3-05E2-4F5E-888D-0B2296A8016B}" srcOrd="0" destOrd="0" presId="urn:microsoft.com/office/officeart/2005/8/layout/cycle5"/>
    <dgm:cxn modelId="{812D6A71-71A3-4103-9760-4C8DE8907271}" type="presOf" srcId="{C6180CFF-DD16-4A9F-8C9C-15F1A0610A70}" destId="{7070948E-18D5-454C-A002-830012C35C37}" srcOrd="0" destOrd="0" presId="urn:microsoft.com/office/officeart/2005/8/layout/cycle5"/>
    <dgm:cxn modelId="{427168C5-1FE3-422A-9A71-B644104A10C5}" srcId="{59467966-92D0-406E-9DA0-30BC9E01D312}" destId="{512E788B-F712-4041-8C05-C202B33F4641}" srcOrd="4" destOrd="0" parTransId="{D15D82B3-676C-4AC8-871B-7E867BF0A31A}" sibTransId="{55252E06-780F-4DD3-88B0-F36521EFBF4A}"/>
    <dgm:cxn modelId="{9CB33625-F7E3-48E7-9983-A7B2C19A3D10}" type="presOf" srcId="{59467966-92D0-406E-9DA0-30BC9E01D312}" destId="{CC98FA84-6EED-49F1-8D32-81EB240D2B37}" srcOrd="0" destOrd="0" presId="urn:microsoft.com/office/officeart/2005/8/layout/cycle5"/>
    <dgm:cxn modelId="{8039E286-0775-4B66-B6C2-80806E944452}" type="presParOf" srcId="{CC98FA84-6EED-49F1-8D32-81EB240D2B37}" destId="{E1E82E5F-47FE-436B-AD1C-F1F6CC64E940}" srcOrd="0" destOrd="0" presId="urn:microsoft.com/office/officeart/2005/8/layout/cycle5"/>
    <dgm:cxn modelId="{FC2181C8-B820-4D16-A1A0-0F514E13FB41}" type="presParOf" srcId="{CC98FA84-6EED-49F1-8D32-81EB240D2B37}" destId="{C6F9490C-6FD9-4A75-AC05-F0368865E196}" srcOrd="1" destOrd="0" presId="urn:microsoft.com/office/officeart/2005/8/layout/cycle5"/>
    <dgm:cxn modelId="{9F2EEBE4-FA48-4047-83A6-91528E0E5517}" type="presParOf" srcId="{CC98FA84-6EED-49F1-8D32-81EB240D2B37}" destId="{7070948E-18D5-454C-A002-830012C35C37}" srcOrd="2" destOrd="0" presId="urn:microsoft.com/office/officeart/2005/8/layout/cycle5"/>
    <dgm:cxn modelId="{E07EF88F-D340-4019-8ADE-7B34354E5D04}" type="presParOf" srcId="{CC98FA84-6EED-49F1-8D32-81EB240D2B37}" destId="{4C3D0C05-51BB-4FDA-9D7F-D32FA24A1484}" srcOrd="3" destOrd="0" presId="urn:microsoft.com/office/officeart/2005/8/layout/cycle5"/>
    <dgm:cxn modelId="{A8443DA6-2178-4997-A63C-33A048F0A915}" type="presParOf" srcId="{CC98FA84-6EED-49F1-8D32-81EB240D2B37}" destId="{FEDD1550-F1A1-4A71-95BA-4A06F7A87724}" srcOrd="4" destOrd="0" presId="urn:microsoft.com/office/officeart/2005/8/layout/cycle5"/>
    <dgm:cxn modelId="{B8659E47-D1DA-4476-91DF-2A79DC9D2B20}" type="presParOf" srcId="{CC98FA84-6EED-49F1-8D32-81EB240D2B37}" destId="{2BC936E8-3952-4107-B331-6A7088A9DE16}" srcOrd="5" destOrd="0" presId="urn:microsoft.com/office/officeart/2005/8/layout/cycle5"/>
    <dgm:cxn modelId="{4E04BFF6-AC6B-481F-94AF-DC92FA6091B0}" type="presParOf" srcId="{CC98FA84-6EED-49F1-8D32-81EB240D2B37}" destId="{E419CC4E-78ED-471A-A593-DBCC30C8C164}" srcOrd="6" destOrd="0" presId="urn:microsoft.com/office/officeart/2005/8/layout/cycle5"/>
    <dgm:cxn modelId="{9F42D8E6-FDC9-4E8E-A323-8C6EFEB275CA}" type="presParOf" srcId="{CC98FA84-6EED-49F1-8D32-81EB240D2B37}" destId="{E320E426-14F0-4287-9762-BD1B0E0E5980}" srcOrd="7" destOrd="0" presId="urn:microsoft.com/office/officeart/2005/8/layout/cycle5"/>
    <dgm:cxn modelId="{8A66CFC5-9557-4760-95A6-67D841350391}" type="presParOf" srcId="{CC98FA84-6EED-49F1-8D32-81EB240D2B37}" destId="{0FB4B77B-A46D-496A-90EE-DD05DEC63D59}" srcOrd="8" destOrd="0" presId="urn:microsoft.com/office/officeart/2005/8/layout/cycle5"/>
    <dgm:cxn modelId="{FA9E5B45-8614-4F84-8081-43D93FF971D1}" type="presParOf" srcId="{CC98FA84-6EED-49F1-8D32-81EB240D2B37}" destId="{DBA1334E-F186-463A-BCBB-B875D204C7E5}" srcOrd="9" destOrd="0" presId="urn:microsoft.com/office/officeart/2005/8/layout/cycle5"/>
    <dgm:cxn modelId="{DD5BF010-998F-4AEA-920D-0D36047595FA}" type="presParOf" srcId="{CC98FA84-6EED-49F1-8D32-81EB240D2B37}" destId="{CA891859-872E-4C53-BD1B-2BD4EB72D0EE}" srcOrd="10" destOrd="0" presId="urn:microsoft.com/office/officeart/2005/8/layout/cycle5"/>
    <dgm:cxn modelId="{1247E49C-289D-4983-85FC-EF1D6D801753}" type="presParOf" srcId="{CC98FA84-6EED-49F1-8D32-81EB240D2B37}" destId="{8C902FB3-05E2-4F5E-888D-0B2296A8016B}" srcOrd="11" destOrd="0" presId="urn:microsoft.com/office/officeart/2005/8/layout/cycle5"/>
    <dgm:cxn modelId="{3143F03B-A60B-4ADC-8A37-0A54EB2E2DFD}" type="presParOf" srcId="{CC98FA84-6EED-49F1-8D32-81EB240D2B37}" destId="{84DB27CB-A368-4070-8964-B0699B7EB4E2}" srcOrd="12" destOrd="0" presId="urn:microsoft.com/office/officeart/2005/8/layout/cycle5"/>
    <dgm:cxn modelId="{B0CD0E21-7763-487E-B6A9-5C056113CD37}" type="presParOf" srcId="{CC98FA84-6EED-49F1-8D32-81EB240D2B37}" destId="{22904F98-116F-4D17-8657-283BF793E478}" srcOrd="13" destOrd="0" presId="urn:microsoft.com/office/officeart/2005/8/layout/cycle5"/>
    <dgm:cxn modelId="{16A62787-2D24-46C9-98E7-2AAB7070D0E0}" type="presParOf" srcId="{CC98FA84-6EED-49F1-8D32-81EB240D2B37}" destId="{B91F4426-C67F-4130-9CCF-64DE2F06D651}"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B4D60C1-B4F4-4266-A727-A978351E87DC}"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zh-CN" altLang="en-US"/>
        </a:p>
      </dgm:t>
    </dgm:pt>
    <dgm:pt modelId="{593EB5A9-5694-4A4A-A571-36BA7D9496EA}">
      <dgm:prSet phldrT="[Text]" custT="1"/>
      <dgm:spPr/>
      <dgm:t>
        <a:bodyPr/>
        <a:lstStyle/>
        <a:p>
          <a:r>
            <a:rPr lang="en-US" altLang="zh-CN" sz="2500" b="1" dirty="0" smtClean="0">
              <a:solidFill>
                <a:srgbClr val="002060"/>
              </a:solidFill>
            </a:rPr>
            <a:t>Cost</a:t>
          </a:r>
          <a:endParaRPr lang="zh-CN" altLang="en-US" sz="2500" b="1" dirty="0">
            <a:solidFill>
              <a:srgbClr val="002060"/>
            </a:solidFill>
          </a:endParaRPr>
        </a:p>
      </dgm:t>
    </dgm:pt>
    <dgm:pt modelId="{F6895FD2-0336-48A8-A5B8-995525BEABA1}" type="parTrans" cxnId="{DE11CE56-5CAF-45EB-969C-C1D1B20BA24B}">
      <dgm:prSet/>
      <dgm:spPr/>
      <dgm:t>
        <a:bodyPr/>
        <a:lstStyle/>
        <a:p>
          <a:endParaRPr lang="zh-CN" altLang="en-US"/>
        </a:p>
      </dgm:t>
    </dgm:pt>
    <dgm:pt modelId="{7E214246-2310-4FDB-8A9A-5809B39ECC6D}" type="sibTrans" cxnId="{DE11CE56-5CAF-45EB-969C-C1D1B20BA24B}">
      <dgm:prSet/>
      <dgm:spPr/>
      <dgm:t>
        <a:bodyPr/>
        <a:lstStyle/>
        <a:p>
          <a:endParaRPr lang="zh-CN" altLang="en-US"/>
        </a:p>
      </dgm:t>
    </dgm:pt>
    <dgm:pt modelId="{4FBE4277-ACE6-4656-B5B4-5124C83FFDDF}" type="pres">
      <dgm:prSet presAssocID="{7B4D60C1-B4F4-4266-A727-A978351E87DC}" presName="diagram" presStyleCnt="0">
        <dgm:presLayoutVars>
          <dgm:dir/>
          <dgm:resizeHandles val="exact"/>
        </dgm:presLayoutVars>
      </dgm:prSet>
      <dgm:spPr/>
      <dgm:t>
        <a:bodyPr/>
        <a:lstStyle/>
        <a:p>
          <a:endParaRPr lang="zh-CN" altLang="en-US"/>
        </a:p>
      </dgm:t>
    </dgm:pt>
    <dgm:pt modelId="{D162D23C-228A-49DA-BC61-5831EB6F1ACC}" type="pres">
      <dgm:prSet presAssocID="{593EB5A9-5694-4A4A-A571-36BA7D9496EA}" presName="node" presStyleLbl="node1" presStyleIdx="0" presStyleCnt="1" custScaleX="48763" custScaleY="44898" custLinFactNeighborX="-422" custLinFactNeighborY="-1609">
        <dgm:presLayoutVars>
          <dgm:bulletEnabled val="1"/>
        </dgm:presLayoutVars>
      </dgm:prSet>
      <dgm:spPr/>
      <dgm:t>
        <a:bodyPr/>
        <a:lstStyle/>
        <a:p>
          <a:endParaRPr lang="zh-CN" altLang="en-US"/>
        </a:p>
      </dgm:t>
    </dgm:pt>
  </dgm:ptLst>
  <dgm:cxnLst>
    <dgm:cxn modelId="{5BE34767-574E-4414-A82F-A8EE7C43A3D5}" type="presOf" srcId="{593EB5A9-5694-4A4A-A571-36BA7D9496EA}" destId="{D162D23C-228A-49DA-BC61-5831EB6F1ACC}" srcOrd="0" destOrd="0" presId="urn:microsoft.com/office/officeart/2005/8/layout/default"/>
    <dgm:cxn modelId="{DE11CE56-5CAF-45EB-969C-C1D1B20BA24B}" srcId="{7B4D60C1-B4F4-4266-A727-A978351E87DC}" destId="{593EB5A9-5694-4A4A-A571-36BA7D9496EA}" srcOrd="0" destOrd="0" parTransId="{F6895FD2-0336-48A8-A5B8-995525BEABA1}" sibTransId="{7E214246-2310-4FDB-8A9A-5809B39ECC6D}"/>
    <dgm:cxn modelId="{2D75FF8D-52EF-44D5-815C-AA187CEDE4A5}" type="presOf" srcId="{7B4D60C1-B4F4-4266-A727-A978351E87DC}" destId="{4FBE4277-ACE6-4656-B5B4-5124C83FFDDF}" srcOrd="0" destOrd="0" presId="urn:microsoft.com/office/officeart/2005/8/layout/default"/>
    <dgm:cxn modelId="{F613E008-2234-4956-8199-008019274B5E}" type="presParOf" srcId="{4FBE4277-ACE6-4656-B5B4-5124C83FFDDF}" destId="{D162D23C-228A-49DA-BC61-5831EB6F1ACC}" srcOrd="0"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4D60C1-B4F4-4266-A727-A978351E87DC}"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zh-CN" altLang="en-US"/>
        </a:p>
      </dgm:t>
    </dgm:pt>
    <dgm:pt modelId="{593EB5A9-5694-4A4A-A571-36BA7D9496EA}">
      <dgm:prSet phldrT="[Text]" custT="1"/>
      <dgm:spPr/>
      <dgm:t>
        <a:bodyPr/>
        <a:lstStyle/>
        <a:p>
          <a:r>
            <a:rPr lang="en-US" altLang="zh-CN" sz="2500" b="1" dirty="0" smtClean="0">
              <a:solidFill>
                <a:srgbClr val="002060"/>
              </a:solidFill>
            </a:rPr>
            <a:t>decision</a:t>
          </a:r>
          <a:endParaRPr lang="zh-CN" altLang="en-US" sz="2500" b="1" dirty="0">
            <a:solidFill>
              <a:srgbClr val="002060"/>
            </a:solidFill>
          </a:endParaRPr>
        </a:p>
      </dgm:t>
    </dgm:pt>
    <dgm:pt modelId="{F6895FD2-0336-48A8-A5B8-995525BEABA1}" type="parTrans" cxnId="{DE11CE56-5CAF-45EB-969C-C1D1B20BA24B}">
      <dgm:prSet/>
      <dgm:spPr/>
      <dgm:t>
        <a:bodyPr/>
        <a:lstStyle/>
        <a:p>
          <a:endParaRPr lang="zh-CN" altLang="en-US"/>
        </a:p>
      </dgm:t>
    </dgm:pt>
    <dgm:pt modelId="{7E214246-2310-4FDB-8A9A-5809B39ECC6D}" type="sibTrans" cxnId="{DE11CE56-5CAF-45EB-969C-C1D1B20BA24B}">
      <dgm:prSet/>
      <dgm:spPr/>
      <dgm:t>
        <a:bodyPr/>
        <a:lstStyle/>
        <a:p>
          <a:endParaRPr lang="zh-CN" altLang="en-US"/>
        </a:p>
      </dgm:t>
    </dgm:pt>
    <dgm:pt modelId="{4FBE4277-ACE6-4656-B5B4-5124C83FFDDF}" type="pres">
      <dgm:prSet presAssocID="{7B4D60C1-B4F4-4266-A727-A978351E87DC}" presName="diagram" presStyleCnt="0">
        <dgm:presLayoutVars>
          <dgm:dir/>
          <dgm:resizeHandles val="exact"/>
        </dgm:presLayoutVars>
      </dgm:prSet>
      <dgm:spPr/>
      <dgm:t>
        <a:bodyPr/>
        <a:lstStyle/>
        <a:p>
          <a:endParaRPr lang="zh-CN" altLang="en-US"/>
        </a:p>
      </dgm:t>
    </dgm:pt>
    <dgm:pt modelId="{D162D23C-228A-49DA-BC61-5831EB6F1ACC}" type="pres">
      <dgm:prSet presAssocID="{593EB5A9-5694-4A4A-A571-36BA7D9496EA}" presName="node" presStyleLbl="node1" presStyleIdx="0" presStyleCnt="1" custScaleX="48763" custScaleY="44898" custLinFactNeighborX="-422" custLinFactNeighborY="-1609">
        <dgm:presLayoutVars>
          <dgm:bulletEnabled val="1"/>
        </dgm:presLayoutVars>
      </dgm:prSet>
      <dgm:spPr/>
      <dgm:t>
        <a:bodyPr/>
        <a:lstStyle/>
        <a:p>
          <a:endParaRPr lang="zh-CN" altLang="en-US"/>
        </a:p>
      </dgm:t>
    </dgm:pt>
  </dgm:ptLst>
  <dgm:cxnLst>
    <dgm:cxn modelId="{DE11CE56-5CAF-45EB-969C-C1D1B20BA24B}" srcId="{7B4D60C1-B4F4-4266-A727-A978351E87DC}" destId="{593EB5A9-5694-4A4A-A571-36BA7D9496EA}" srcOrd="0" destOrd="0" parTransId="{F6895FD2-0336-48A8-A5B8-995525BEABA1}" sibTransId="{7E214246-2310-4FDB-8A9A-5809B39ECC6D}"/>
    <dgm:cxn modelId="{60E807D6-4E6D-4FDF-B3F0-3948314525BD}" type="presOf" srcId="{7B4D60C1-B4F4-4266-A727-A978351E87DC}" destId="{4FBE4277-ACE6-4656-B5B4-5124C83FFDDF}" srcOrd="0" destOrd="0" presId="urn:microsoft.com/office/officeart/2005/8/layout/default"/>
    <dgm:cxn modelId="{5D7EB82B-24C0-4414-96D4-70D373F616D5}" type="presOf" srcId="{593EB5A9-5694-4A4A-A571-36BA7D9496EA}" destId="{D162D23C-228A-49DA-BC61-5831EB6F1ACC}" srcOrd="0" destOrd="0" presId="urn:microsoft.com/office/officeart/2005/8/layout/default"/>
    <dgm:cxn modelId="{DF3858E8-1000-4724-BE82-331722E27600}" type="presParOf" srcId="{4FBE4277-ACE6-4656-B5B4-5124C83FFDDF}" destId="{D162D23C-228A-49DA-BC61-5831EB6F1ACC}" srcOrd="0" destOrd="0" presId="urn:microsoft.com/office/officeart/2005/8/layout/defaul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B3465B-4E0E-4072-A5CD-A39494F732F0}" type="doc">
      <dgm:prSet loTypeId="urn:microsoft.com/office/officeart/2005/8/layout/venn2" loCatId="relationship" qsTypeId="urn:microsoft.com/office/officeart/2005/8/quickstyle/simple2" qsCatId="simple" csTypeId="urn:microsoft.com/office/officeart/2005/8/colors/accent3_2" csCatId="accent3" phldr="1"/>
      <dgm:spPr/>
      <dgm:t>
        <a:bodyPr/>
        <a:lstStyle/>
        <a:p>
          <a:endParaRPr lang="zh-CN" altLang="en-US"/>
        </a:p>
      </dgm:t>
    </dgm:pt>
    <dgm:pt modelId="{CB345C09-13FA-44CF-ADD0-414D3656B63A}">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altLang="zh-CN" sz="1500" b="1" dirty="0" smtClean="0">
              <a:solidFill>
                <a:srgbClr val="002060"/>
              </a:solidFill>
            </a:rPr>
            <a:t>Impact</a:t>
          </a:r>
          <a:endParaRPr lang="zh-CN" altLang="en-US" sz="1500" b="1" dirty="0">
            <a:solidFill>
              <a:srgbClr val="002060"/>
            </a:solidFill>
          </a:endParaRPr>
        </a:p>
      </dgm:t>
    </dgm:pt>
    <dgm:pt modelId="{F5AC42BB-F513-4767-9C8A-D25A5EC3F34E}" type="parTrans" cxnId="{EBCAB9EF-8616-47F5-ABA9-979C49DB92C3}">
      <dgm:prSet/>
      <dgm:spPr/>
      <dgm:t>
        <a:bodyPr/>
        <a:lstStyle/>
        <a:p>
          <a:endParaRPr lang="zh-CN" altLang="en-US"/>
        </a:p>
      </dgm:t>
    </dgm:pt>
    <dgm:pt modelId="{BF49DE48-7FCE-47A1-8DC2-D69C9931D305}" type="sibTrans" cxnId="{EBCAB9EF-8616-47F5-ABA9-979C49DB92C3}">
      <dgm:prSet/>
      <dgm:spPr/>
      <dgm:t>
        <a:bodyPr/>
        <a:lstStyle/>
        <a:p>
          <a:endParaRPr lang="zh-CN" altLang="en-US"/>
        </a:p>
      </dgm:t>
    </dgm:pt>
    <dgm:pt modelId="{E9F480EB-036A-496E-8089-0F62468B4050}">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00B0F0"/>
        </a:solidFill>
        <a:ln/>
      </dgm:spPr>
      <dgm:t>
        <a:bodyPr/>
        <a:lstStyle/>
        <a:p>
          <a:r>
            <a:rPr lang="en-US" altLang="zh-CN" sz="1400" b="1" dirty="0" smtClean="0">
              <a:solidFill>
                <a:srgbClr val="002060"/>
              </a:solidFill>
            </a:rPr>
            <a:t>Criteria</a:t>
          </a:r>
          <a:endParaRPr lang="zh-CN" altLang="en-US" sz="1400" b="1" dirty="0">
            <a:solidFill>
              <a:srgbClr val="002060"/>
            </a:solidFill>
          </a:endParaRPr>
        </a:p>
      </dgm:t>
    </dgm:pt>
    <dgm:pt modelId="{30EFE07C-3D44-425F-8E82-AB6F932C44C6}" type="parTrans" cxnId="{AE2C1F6E-A363-447E-9ABF-B14AD66E9CD3}">
      <dgm:prSet/>
      <dgm:spPr/>
      <dgm:t>
        <a:bodyPr/>
        <a:lstStyle/>
        <a:p>
          <a:endParaRPr lang="zh-CN" altLang="en-US"/>
        </a:p>
      </dgm:t>
    </dgm:pt>
    <dgm:pt modelId="{B7010AFA-CF62-47E8-8827-DE02D3BC9597}" type="sibTrans" cxnId="{AE2C1F6E-A363-447E-9ABF-B14AD66E9CD3}">
      <dgm:prSet/>
      <dgm:spPr/>
      <dgm:t>
        <a:bodyPr/>
        <a:lstStyle/>
        <a:p>
          <a:endParaRPr lang="zh-CN" altLang="en-US"/>
        </a:p>
      </dgm:t>
    </dgm:pt>
    <dgm:pt modelId="{CA2BFE05-CCE0-459C-BF95-3180269BF352}">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altLang="zh-CN" sz="1200" b="1" dirty="0" smtClean="0">
              <a:solidFill>
                <a:srgbClr val="002060"/>
              </a:solidFill>
            </a:rPr>
            <a:t>Indicator</a:t>
          </a:r>
          <a:endParaRPr lang="zh-CN" altLang="en-US" sz="1200" b="1" dirty="0">
            <a:solidFill>
              <a:srgbClr val="002060"/>
            </a:solidFill>
          </a:endParaRPr>
        </a:p>
      </dgm:t>
    </dgm:pt>
    <dgm:pt modelId="{2D827106-BD8E-4AF5-9033-E46720EB0A45}" type="parTrans" cxnId="{D19596CD-F043-4E9C-9063-5001EBD19554}">
      <dgm:prSet/>
      <dgm:spPr/>
      <dgm:t>
        <a:bodyPr/>
        <a:lstStyle/>
        <a:p>
          <a:endParaRPr lang="zh-CN" altLang="en-US"/>
        </a:p>
      </dgm:t>
    </dgm:pt>
    <dgm:pt modelId="{7DE97A0D-531A-4243-BAF4-0EF3F135D182}" type="sibTrans" cxnId="{D19596CD-F043-4E9C-9063-5001EBD19554}">
      <dgm:prSet/>
      <dgm:spPr/>
      <dgm:t>
        <a:bodyPr/>
        <a:lstStyle/>
        <a:p>
          <a:endParaRPr lang="zh-CN" altLang="en-US"/>
        </a:p>
      </dgm:t>
    </dgm:pt>
    <dgm:pt modelId="{5D924F42-A6D2-43F3-A6CB-EF93AC478495}" type="pres">
      <dgm:prSet presAssocID="{2EB3465B-4E0E-4072-A5CD-A39494F732F0}" presName="Name0" presStyleCnt="0">
        <dgm:presLayoutVars>
          <dgm:chMax val="7"/>
          <dgm:resizeHandles val="exact"/>
        </dgm:presLayoutVars>
      </dgm:prSet>
      <dgm:spPr/>
      <dgm:t>
        <a:bodyPr/>
        <a:lstStyle/>
        <a:p>
          <a:endParaRPr lang="zh-CN" altLang="en-US"/>
        </a:p>
      </dgm:t>
    </dgm:pt>
    <dgm:pt modelId="{5500F2E9-2047-4BBE-9260-5935254FD908}" type="pres">
      <dgm:prSet presAssocID="{2EB3465B-4E0E-4072-A5CD-A39494F732F0}" presName="comp1" presStyleCnt="0"/>
      <dgm:spPr/>
      <dgm:t>
        <a:bodyPr/>
        <a:lstStyle/>
        <a:p>
          <a:endParaRPr lang="zh-CN" altLang="en-US"/>
        </a:p>
      </dgm:t>
    </dgm:pt>
    <dgm:pt modelId="{4603B8AF-9806-4531-88AB-C6020B9E631C}" type="pres">
      <dgm:prSet presAssocID="{2EB3465B-4E0E-4072-A5CD-A39494F732F0}" presName="circle1" presStyleLbl="node1" presStyleIdx="0" presStyleCnt="3"/>
      <dgm:spPr/>
      <dgm:t>
        <a:bodyPr/>
        <a:lstStyle/>
        <a:p>
          <a:endParaRPr lang="zh-CN" altLang="en-US"/>
        </a:p>
      </dgm:t>
    </dgm:pt>
    <dgm:pt modelId="{A2DD5618-7D1E-4A1F-A308-CF1A67ED5BC5}" type="pres">
      <dgm:prSet presAssocID="{2EB3465B-4E0E-4072-A5CD-A39494F732F0}" presName="c1text" presStyleLbl="node1" presStyleIdx="0" presStyleCnt="3">
        <dgm:presLayoutVars>
          <dgm:bulletEnabled val="1"/>
        </dgm:presLayoutVars>
      </dgm:prSet>
      <dgm:spPr/>
      <dgm:t>
        <a:bodyPr/>
        <a:lstStyle/>
        <a:p>
          <a:endParaRPr lang="zh-CN" altLang="en-US"/>
        </a:p>
      </dgm:t>
    </dgm:pt>
    <dgm:pt modelId="{E87B4C9C-ECCA-4645-8758-8EFCD20A786F}" type="pres">
      <dgm:prSet presAssocID="{2EB3465B-4E0E-4072-A5CD-A39494F732F0}" presName="comp2" presStyleCnt="0"/>
      <dgm:spPr/>
      <dgm:t>
        <a:bodyPr/>
        <a:lstStyle/>
        <a:p>
          <a:endParaRPr lang="zh-CN" altLang="en-US"/>
        </a:p>
      </dgm:t>
    </dgm:pt>
    <dgm:pt modelId="{DF3ABDF5-7484-447E-BE49-F62361004CC9}" type="pres">
      <dgm:prSet presAssocID="{2EB3465B-4E0E-4072-A5CD-A39494F732F0}" presName="circle2" presStyleLbl="node1" presStyleIdx="1" presStyleCnt="3"/>
      <dgm:spPr/>
      <dgm:t>
        <a:bodyPr/>
        <a:lstStyle/>
        <a:p>
          <a:endParaRPr lang="zh-CN" altLang="en-US"/>
        </a:p>
      </dgm:t>
    </dgm:pt>
    <dgm:pt modelId="{6A8BE64A-E3FE-42D6-9E91-DFEED083AF72}" type="pres">
      <dgm:prSet presAssocID="{2EB3465B-4E0E-4072-A5CD-A39494F732F0}" presName="c2text" presStyleLbl="node1" presStyleIdx="1" presStyleCnt="3">
        <dgm:presLayoutVars>
          <dgm:bulletEnabled val="1"/>
        </dgm:presLayoutVars>
      </dgm:prSet>
      <dgm:spPr/>
      <dgm:t>
        <a:bodyPr/>
        <a:lstStyle/>
        <a:p>
          <a:endParaRPr lang="zh-CN" altLang="en-US"/>
        </a:p>
      </dgm:t>
    </dgm:pt>
    <dgm:pt modelId="{91987C16-8ACF-4D5C-933C-69DB4DF1879C}" type="pres">
      <dgm:prSet presAssocID="{2EB3465B-4E0E-4072-A5CD-A39494F732F0}" presName="comp3" presStyleCnt="0"/>
      <dgm:spPr/>
      <dgm:t>
        <a:bodyPr/>
        <a:lstStyle/>
        <a:p>
          <a:endParaRPr lang="zh-CN" altLang="en-US"/>
        </a:p>
      </dgm:t>
    </dgm:pt>
    <dgm:pt modelId="{10654FE0-A891-4460-843F-A9576309100F}" type="pres">
      <dgm:prSet presAssocID="{2EB3465B-4E0E-4072-A5CD-A39494F732F0}" presName="circle3" presStyleLbl="node1" presStyleIdx="2" presStyleCnt="3"/>
      <dgm:spPr/>
      <dgm:t>
        <a:bodyPr/>
        <a:lstStyle/>
        <a:p>
          <a:endParaRPr lang="zh-CN" altLang="en-US"/>
        </a:p>
      </dgm:t>
    </dgm:pt>
    <dgm:pt modelId="{E49E8043-EB3A-4DC0-8EBC-0D54F0D1810C}" type="pres">
      <dgm:prSet presAssocID="{2EB3465B-4E0E-4072-A5CD-A39494F732F0}" presName="c3text" presStyleLbl="node1" presStyleIdx="2" presStyleCnt="3">
        <dgm:presLayoutVars>
          <dgm:bulletEnabled val="1"/>
        </dgm:presLayoutVars>
      </dgm:prSet>
      <dgm:spPr/>
      <dgm:t>
        <a:bodyPr/>
        <a:lstStyle/>
        <a:p>
          <a:endParaRPr lang="zh-CN" altLang="en-US"/>
        </a:p>
      </dgm:t>
    </dgm:pt>
  </dgm:ptLst>
  <dgm:cxnLst>
    <dgm:cxn modelId="{43B22BA8-6AF9-43E7-BC3E-D4D53090A690}" type="presOf" srcId="{CB345C09-13FA-44CF-ADD0-414D3656B63A}" destId="{4603B8AF-9806-4531-88AB-C6020B9E631C}" srcOrd="0" destOrd="0" presId="urn:microsoft.com/office/officeart/2005/8/layout/venn2"/>
    <dgm:cxn modelId="{A6D891D5-A9A0-4BF7-B168-828C3190A942}" type="presOf" srcId="{CA2BFE05-CCE0-459C-BF95-3180269BF352}" destId="{10654FE0-A891-4460-843F-A9576309100F}" srcOrd="0" destOrd="0" presId="urn:microsoft.com/office/officeart/2005/8/layout/venn2"/>
    <dgm:cxn modelId="{49B39868-9015-4393-9141-65D561505AAD}" type="presOf" srcId="{2EB3465B-4E0E-4072-A5CD-A39494F732F0}" destId="{5D924F42-A6D2-43F3-A6CB-EF93AC478495}" srcOrd="0" destOrd="0" presId="urn:microsoft.com/office/officeart/2005/8/layout/venn2"/>
    <dgm:cxn modelId="{9AF9FC52-0288-49C3-9439-66DDBF0DC62B}" type="presOf" srcId="{E9F480EB-036A-496E-8089-0F62468B4050}" destId="{6A8BE64A-E3FE-42D6-9E91-DFEED083AF72}" srcOrd="1" destOrd="0" presId="urn:microsoft.com/office/officeart/2005/8/layout/venn2"/>
    <dgm:cxn modelId="{D56319B9-6245-459C-BEFB-77AC67868C68}" type="presOf" srcId="{E9F480EB-036A-496E-8089-0F62468B4050}" destId="{DF3ABDF5-7484-447E-BE49-F62361004CC9}" srcOrd="0" destOrd="0" presId="urn:microsoft.com/office/officeart/2005/8/layout/venn2"/>
    <dgm:cxn modelId="{AE2C1F6E-A363-447E-9ABF-B14AD66E9CD3}" srcId="{2EB3465B-4E0E-4072-A5CD-A39494F732F0}" destId="{E9F480EB-036A-496E-8089-0F62468B4050}" srcOrd="1" destOrd="0" parTransId="{30EFE07C-3D44-425F-8E82-AB6F932C44C6}" sibTransId="{B7010AFA-CF62-47E8-8827-DE02D3BC9597}"/>
    <dgm:cxn modelId="{E55E96B7-FDA7-4A2B-A834-B39728DB9733}" type="presOf" srcId="{CA2BFE05-CCE0-459C-BF95-3180269BF352}" destId="{E49E8043-EB3A-4DC0-8EBC-0D54F0D1810C}" srcOrd="1" destOrd="0" presId="urn:microsoft.com/office/officeart/2005/8/layout/venn2"/>
    <dgm:cxn modelId="{EBCAB9EF-8616-47F5-ABA9-979C49DB92C3}" srcId="{2EB3465B-4E0E-4072-A5CD-A39494F732F0}" destId="{CB345C09-13FA-44CF-ADD0-414D3656B63A}" srcOrd="0" destOrd="0" parTransId="{F5AC42BB-F513-4767-9C8A-D25A5EC3F34E}" sibTransId="{BF49DE48-7FCE-47A1-8DC2-D69C9931D305}"/>
    <dgm:cxn modelId="{D19596CD-F043-4E9C-9063-5001EBD19554}" srcId="{2EB3465B-4E0E-4072-A5CD-A39494F732F0}" destId="{CA2BFE05-CCE0-459C-BF95-3180269BF352}" srcOrd="2" destOrd="0" parTransId="{2D827106-BD8E-4AF5-9033-E46720EB0A45}" sibTransId="{7DE97A0D-531A-4243-BAF4-0EF3F135D182}"/>
    <dgm:cxn modelId="{643ED970-E42C-4300-A6B2-2CCD264C9FB5}" type="presOf" srcId="{CB345C09-13FA-44CF-ADD0-414D3656B63A}" destId="{A2DD5618-7D1E-4A1F-A308-CF1A67ED5BC5}" srcOrd="1" destOrd="0" presId="urn:microsoft.com/office/officeart/2005/8/layout/venn2"/>
    <dgm:cxn modelId="{E21D77D3-FBC6-4CF9-B710-23DC395DE129}" type="presParOf" srcId="{5D924F42-A6D2-43F3-A6CB-EF93AC478495}" destId="{5500F2E9-2047-4BBE-9260-5935254FD908}" srcOrd="0" destOrd="0" presId="urn:microsoft.com/office/officeart/2005/8/layout/venn2"/>
    <dgm:cxn modelId="{6644E832-6497-4968-BA33-6FDA1736CC46}" type="presParOf" srcId="{5500F2E9-2047-4BBE-9260-5935254FD908}" destId="{4603B8AF-9806-4531-88AB-C6020B9E631C}" srcOrd="0" destOrd="0" presId="urn:microsoft.com/office/officeart/2005/8/layout/venn2"/>
    <dgm:cxn modelId="{E3F409D9-62E9-4739-9220-960C4E53D590}" type="presParOf" srcId="{5500F2E9-2047-4BBE-9260-5935254FD908}" destId="{A2DD5618-7D1E-4A1F-A308-CF1A67ED5BC5}" srcOrd="1" destOrd="0" presId="urn:microsoft.com/office/officeart/2005/8/layout/venn2"/>
    <dgm:cxn modelId="{43B3CEF4-DD80-49CD-8C9C-0584DC626678}" type="presParOf" srcId="{5D924F42-A6D2-43F3-A6CB-EF93AC478495}" destId="{E87B4C9C-ECCA-4645-8758-8EFCD20A786F}" srcOrd="1" destOrd="0" presId="urn:microsoft.com/office/officeart/2005/8/layout/venn2"/>
    <dgm:cxn modelId="{305842D9-C023-40C0-AAF9-7C273224C6E8}" type="presParOf" srcId="{E87B4C9C-ECCA-4645-8758-8EFCD20A786F}" destId="{DF3ABDF5-7484-447E-BE49-F62361004CC9}" srcOrd="0" destOrd="0" presId="urn:microsoft.com/office/officeart/2005/8/layout/venn2"/>
    <dgm:cxn modelId="{2F8DE5E7-C15D-4C92-A9BF-8FC5C856650B}" type="presParOf" srcId="{E87B4C9C-ECCA-4645-8758-8EFCD20A786F}" destId="{6A8BE64A-E3FE-42D6-9E91-DFEED083AF72}" srcOrd="1" destOrd="0" presId="urn:microsoft.com/office/officeart/2005/8/layout/venn2"/>
    <dgm:cxn modelId="{D52EA64A-2216-4E8D-A2A1-2DD628E5641C}" type="presParOf" srcId="{5D924F42-A6D2-43F3-A6CB-EF93AC478495}" destId="{91987C16-8ACF-4D5C-933C-69DB4DF1879C}" srcOrd="2" destOrd="0" presId="urn:microsoft.com/office/officeart/2005/8/layout/venn2"/>
    <dgm:cxn modelId="{43BEE97C-4A59-4259-9443-6FF043B7D4DC}" type="presParOf" srcId="{91987C16-8ACF-4D5C-933C-69DB4DF1879C}" destId="{10654FE0-A891-4460-843F-A9576309100F}" srcOrd="0" destOrd="0" presId="urn:microsoft.com/office/officeart/2005/8/layout/venn2"/>
    <dgm:cxn modelId="{A5264591-FCDB-45EC-BB17-DF266FA78FB8}" type="presParOf" srcId="{91987C16-8ACF-4D5C-933C-69DB4DF1879C}" destId="{E49E8043-EB3A-4DC0-8EBC-0D54F0D1810C}"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4D60C1-B4F4-4266-A727-A978351E87DC}"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zh-CN" altLang="en-US"/>
        </a:p>
      </dgm:t>
    </dgm:pt>
    <dgm:pt modelId="{593EB5A9-5694-4A4A-A571-36BA7D9496EA}">
      <dgm:prSet phldrT="[Text]" custT="1"/>
      <dgm:spPr/>
      <dgm:t>
        <a:bodyPr/>
        <a:lstStyle/>
        <a:p>
          <a:r>
            <a:rPr lang="en-US" altLang="zh-CN" sz="2500" b="1" dirty="0" smtClean="0">
              <a:solidFill>
                <a:srgbClr val="002060"/>
              </a:solidFill>
            </a:rPr>
            <a:t>Cost</a:t>
          </a:r>
          <a:endParaRPr lang="zh-CN" altLang="en-US" sz="2500" b="1" dirty="0">
            <a:solidFill>
              <a:srgbClr val="002060"/>
            </a:solidFill>
          </a:endParaRPr>
        </a:p>
      </dgm:t>
    </dgm:pt>
    <dgm:pt modelId="{F6895FD2-0336-48A8-A5B8-995525BEABA1}" type="parTrans" cxnId="{DE11CE56-5CAF-45EB-969C-C1D1B20BA24B}">
      <dgm:prSet/>
      <dgm:spPr/>
      <dgm:t>
        <a:bodyPr/>
        <a:lstStyle/>
        <a:p>
          <a:endParaRPr lang="zh-CN" altLang="en-US"/>
        </a:p>
      </dgm:t>
    </dgm:pt>
    <dgm:pt modelId="{7E214246-2310-4FDB-8A9A-5809B39ECC6D}" type="sibTrans" cxnId="{DE11CE56-5CAF-45EB-969C-C1D1B20BA24B}">
      <dgm:prSet/>
      <dgm:spPr/>
      <dgm:t>
        <a:bodyPr/>
        <a:lstStyle/>
        <a:p>
          <a:endParaRPr lang="zh-CN" altLang="en-US"/>
        </a:p>
      </dgm:t>
    </dgm:pt>
    <dgm:pt modelId="{4FBE4277-ACE6-4656-B5B4-5124C83FFDDF}" type="pres">
      <dgm:prSet presAssocID="{7B4D60C1-B4F4-4266-A727-A978351E87DC}" presName="diagram" presStyleCnt="0">
        <dgm:presLayoutVars>
          <dgm:dir/>
          <dgm:resizeHandles val="exact"/>
        </dgm:presLayoutVars>
      </dgm:prSet>
      <dgm:spPr/>
      <dgm:t>
        <a:bodyPr/>
        <a:lstStyle/>
        <a:p>
          <a:endParaRPr lang="zh-CN" altLang="en-US"/>
        </a:p>
      </dgm:t>
    </dgm:pt>
    <dgm:pt modelId="{D162D23C-228A-49DA-BC61-5831EB6F1ACC}" type="pres">
      <dgm:prSet presAssocID="{593EB5A9-5694-4A4A-A571-36BA7D9496EA}" presName="node" presStyleLbl="node1" presStyleIdx="0" presStyleCnt="1" custScaleX="48763" custScaleY="44898" custLinFactNeighborX="-422" custLinFactNeighborY="-1609">
        <dgm:presLayoutVars>
          <dgm:bulletEnabled val="1"/>
        </dgm:presLayoutVars>
      </dgm:prSet>
      <dgm:spPr/>
      <dgm:t>
        <a:bodyPr/>
        <a:lstStyle/>
        <a:p>
          <a:endParaRPr lang="zh-CN" altLang="en-US"/>
        </a:p>
      </dgm:t>
    </dgm:pt>
  </dgm:ptLst>
  <dgm:cxnLst>
    <dgm:cxn modelId="{DFE7AD83-ADFD-4C6C-8E61-E0D91625F3B1}" type="presOf" srcId="{593EB5A9-5694-4A4A-A571-36BA7D9496EA}" destId="{D162D23C-228A-49DA-BC61-5831EB6F1ACC}" srcOrd="0" destOrd="0" presId="urn:microsoft.com/office/officeart/2005/8/layout/default"/>
    <dgm:cxn modelId="{DE11CE56-5CAF-45EB-969C-C1D1B20BA24B}" srcId="{7B4D60C1-B4F4-4266-A727-A978351E87DC}" destId="{593EB5A9-5694-4A4A-A571-36BA7D9496EA}" srcOrd="0" destOrd="0" parTransId="{F6895FD2-0336-48A8-A5B8-995525BEABA1}" sibTransId="{7E214246-2310-4FDB-8A9A-5809B39ECC6D}"/>
    <dgm:cxn modelId="{3163C790-D271-4F77-9260-04E154266C45}" type="presOf" srcId="{7B4D60C1-B4F4-4266-A727-A978351E87DC}" destId="{4FBE4277-ACE6-4656-B5B4-5124C83FFDDF}" srcOrd="0" destOrd="0" presId="urn:microsoft.com/office/officeart/2005/8/layout/default"/>
    <dgm:cxn modelId="{98E679DA-B4FD-438E-98ED-36371FFBE944}" type="presParOf" srcId="{4FBE4277-ACE6-4656-B5B4-5124C83FFDDF}" destId="{D162D23C-228A-49DA-BC61-5831EB6F1ACC}" srcOrd="0"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B4D60C1-B4F4-4266-A727-A978351E87DC}"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zh-CN" altLang="en-US"/>
        </a:p>
      </dgm:t>
    </dgm:pt>
    <dgm:pt modelId="{593EB5A9-5694-4A4A-A571-36BA7D9496EA}">
      <dgm:prSet phldrT="[Text]" custT="1"/>
      <dgm:spPr/>
      <dgm:t>
        <a:bodyPr/>
        <a:lstStyle/>
        <a:p>
          <a:r>
            <a:rPr lang="en-US" altLang="zh-CN" sz="2500" b="1" dirty="0" smtClean="0">
              <a:solidFill>
                <a:srgbClr val="002060"/>
              </a:solidFill>
            </a:rPr>
            <a:t>decision</a:t>
          </a:r>
          <a:endParaRPr lang="zh-CN" altLang="en-US" sz="2500" b="1" dirty="0">
            <a:solidFill>
              <a:srgbClr val="002060"/>
            </a:solidFill>
          </a:endParaRPr>
        </a:p>
      </dgm:t>
    </dgm:pt>
    <dgm:pt modelId="{F6895FD2-0336-48A8-A5B8-995525BEABA1}" type="parTrans" cxnId="{DE11CE56-5CAF-45EB-969C-C1D1B20BA24B}">
      <dgm:prSet/>
      <dgm:spPr/>
      <dgm:t>
        <a:bodyPr/>
        <a:lstStyle/>
        <a:p>
          <a:endParaRPr lang="zh-CN" altLang="en-US"/>
        </a:p>
      </dgm:t>
    </dgm:pt>
    <dgm:pt modelId="{7E214246-2310-4FDB-8A9A-5809B39ECC6D}" type="sibTrans" cxnId="{DE11CE56-5CAF-45EB-969C-C1D1B20BA24B}">
      <dgm:prSet/>
      <dgm:spPr/>
      <dgm:t>
        <a:bodyPr/>
        <a:lstStyle/>
        <a:p>
          <a:endParaRPr lang="zh-CN" altLang="en-US"/>
        </a:p>
      </dgm:t>
    </dgm:pt>
    <dgm:pt modelId="{4FBE4277-ACE6-4656-B5B4-5124C83FFDDF}" type="pres">
      <dgm:prSet presAssocID="{7B4D60C1-B4F4-4266-A727-A978351E87DC}" presName="diagram" presStyleCnt="0">
        <dgm:presLayoutVars>
          <dgm:dir/>
          <dgm:resizeHandles val="exact"/>
        </dgm:presLayoutVars>
      </dgm:prSet>
      <dgm:spPr/>
      <dgm:t>
        <a:bodyPr/>
        <a:lstStyle/>
        <a:p>
          <a:endParaRPr lang="zh-CN" altLang="en-US"/>
        </a:p>
      </dgm:t>
    </dgm:pt>
    <dgm:pt modelId="{D162D23C-228A-49DA-BC61-5831EB6F1ACC}" type="pres">
      <dgm:prSet presAssocID="{593EB5A9-5694-4A4A-A571-36BA7D9496EA}" presName="node" presStyleLbl="node1" presStyleIdx="0" presStyleCnt="1" custScaleX="48763" custScaleY="44898" custLinFactNeighborX="-422" custLinFactNeighborY="-1609">
        <dgm:presLayoutVars>
          <dgm:bulletEnabled val="1"/>
        </dgm:presLayoutVars>
      </dgm:prSet>
      <dgm:spPr/>
      <dgm:t>
        <a:bodyPr/>
        <a:lstStyle/>
        <a:p>
          <a:endParaRPr lang="zh-CN" altLang="en-US"/>
        </a:p>
      </dgm:t>
    </dgm:pt>
  </dgm:ptLst>
  <dgm:cxnLst>
    <dgm:cxn modelId="{DED92F88-A595-4FC6-B11E-E7D010CEF839}" type="presOf" srcId="{593EB5A9-5694-4A4A-A571-36BA7D9496EA}" destId="{D162D23C-228A-49DA-BC61-5831EB6F1ACC}" srcOrd="0" destOrd="0" presId="urn:microsoft.com/office/officeart/2005/8/layout/default"/>
    <dgm:cxn modelId="{FDA6FB69-77CE-46BC-9C73-61CC17692FB1}" type="presOf" srcId="{7B4D60C1-B4F4-4266-A727-A978351E87DC}" destId="{4FBE4277-ACE6-4656-B5B4-5124C83FFDDF}" srcOrd="0" destOrd="0" presId="urn:microsoft.com/office/officeart/2005/8/layout/default"/>
    <dgm:cxn modelId="{DE11CE56-5CAF-45EB-969C-C1D1B20BA24B}" srcId="{7B4D60C1-B4F4-4266-A727-A978351E87DC}" destId="{593EB5A9-5694-4A4A-A571-36BA7D9496EA}" srcOrd="0" destOrd="0" parTransId="{F6895FD2-0336-48A8-A5B8-995525BEABA1}" sibTransId="{7E214246-2310-4FDB-8A9A-5809B39ECC6D}"/>
    <dgm:cxn modelId="{3D57512E-FC3A-43E4-A2A3-67F8824AA956}" type="presParOf" srcId="{4FBE4277-ACE6-4656-B5B4-5124C83FFDDF}" destId="{D162D23C-228A-49DA-BC61-5831EB6F1ACC}" srcOrd="0" destOrd="0" presId="urn:microsoft.com/office/officeart/2005/8/layout/defaul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B3465B-4E0E-4072-A5CD-A39494F732F0}" type="doc">
      <dgm:prSet loTypeId="urn:microsoft.com/office/officeart/2005/8/layout/venn2" loCatId="relationship" qsTypeId="urn:microsoft.com/office/officeart/2005/8/quickstyle/simple2" qsCatId="simple" csTypeId="urn:microsoft.com/office/officeart/2005/8/colors/accent3_2" csCatId="accent3" phldr="1"/>
      <dgm:spPr/>
      <dgm:t>
        <a:bodyPr/>
        <a:lstStyle/>
        <a:p>
          <a:endParaRPr lang="zh-CN" altLang="en-US"/>
        </a:p>
      </dgm:t>
    </dgm:pt>
    <dgm:pt modelId="{CB345C09-13FA-44CF-ADD0-414D3656B63A}">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n-US" altLang="zh-CN" sz="1500" b="1" dirty="0" smtClean="0">
              <a:solidFill>
                <a:srgbClr val="002060"/>
              </a:solidFill>
            </a:rPr>
            <a:t>Impact</a:t>
          </a:r>
          <a:endParaRPr lang="zh-CN" altLang="en-US" sz="1500" b="1" dirty="0">
            <a:solidFill>
              <a:srgbClr val="002060"/>
            </a:solidFill>
          </a:endParaRPr>
        </a:p>
      </dgm:t>
    </dgm:pt>
    <dgm:pt modelId="{F5AC42BB-F513-4767-9C8A-D25A5EC3F34E}" type="parTrans" cxnId="{EBCAB9EF-8616-47F5-ABA9-979C49DB92C3}">
      <dgm:prSet/>
      <dgm:spPr/>
      <dgm:t>
        <a:bodyPr/>
        <a:lstStyle/>
        <a:p>
          <a:endParaRPr lang="zh-CN" altLang="en-US"/>
        </a:p>
      </dgm:t>
    </dgm:pt>
    <dgm:pt modelId="{BF49DE48-7FCE-47A1-8DC2-D69C9931D305}" type="sibTrans" cxnId="{EBCAB9EF-8616-47F5-ABA9-979C49DB92C3}">
      <dgm:prSet/>
      <dgm:spPr/>
      <dgm:t>
        <a:bodyPr/>
        <a:lstStyle/>
        <a:p>
          <a:endParaRPr lang="zh-CN" altLang="en-US"/>
        </a:p>
      </dgm:t>
    </dgm:pt>
    <dgm:pt modelId="{E9F480EB-036A-496E-8089-0F62468B4050}">
      <dgm:prSet phldrT="[Text]" custT="1">
        <dgm:style>
          <a:lnRef idx="1">
            <a:schemeClr val="accent3"/>
          </a:lnRef>
          <a:fillRef idx="2">
            <a:schemeClr val="accent3"/>
          </a:fillRef>
          <a:effectRef idx="1">
            <a:schemeClr val="accent3"/>
          </a:effectRef>
          <a:fontRef idx="minor">
            <a:schemeClr val="dk1"/>
          </a:fontRef>
        </dgm:style>
      </dgm:prSet>
      <dgm:spPr>
        <a:ln/>
      </dgm:spPr>
      <dgm:t>
        <a:bodyPr/>
        <a:lstStyle/>
        <a:p>
          <a:r>
            <a:rPr lang="en-US" altLang="zh-CN" sz="1400" b="1" dirty="0" smtClean="0">
              <a:solidFill>
                <a:srgbClr val="002060"/>
              </a:solidFill>
            </a:rPr>
            <a:t>Criteria</a:t>
          </a:r>
          <a:endParaRPr lang="zh-CN" altLang="en-US" sz="1400" b="1" dirty="0">
            <a:solidFill>
              <a:srgbClr val="002060"/>
            </a:solidFill>
          </a:endParaRPr>
        </a:p>
      </dgm:t>
    </dgm:pt>
    <dgm:pt modelId="{30EFE07C-3D44-425F-8E82-AB6F932C44C6}" type="parTrans" cxnId="{AE2C1F6E-A363-447E-9ABF-B14AD66E9CD3}">
      <dgm:prSet/>
      <dgm:spPr/>
      <dgm:t>
        <a:bodyPr/>
        <a:lstStyle/>
        <a:p>
          <a:endParaRPr lang="zh-CN" altLang="en-US"/>
        </a:p>
      </dgm:t>
    </dgm:pt>
    <dgm:pt modelId="{B7010AFA-CF62-47E8-8827-DE02D3BC9597}" type="sibTrans" cxnId="{AE2C1F6E-A363-447E-9ABF-B14AD66E9CD3}">
      <dgm:prSet/>
      <dgm:spPr/>
      <dgm:t>
        <a:bodyPr/>
        <a:lstStyle/>
        <a:p>
          <a:endParaRPr lang="zh-CN" altLang="en-US"/>
        </a:p>
      </dgm:t>
    </dgm:pt>
    <dgm:pt modelId="{CA2BFE05-CCE0-459C-BF95-3180269BF352}">
      <dgm:prSet phldrT="[Text]" custT="1">
        <dgm:style>
          <a:lnRef idx="2">
            <a:schemeClr val="accent3">
              <a:shade val="50000"/>
            </a:schemeClr>
          </a:lnRef>
          <a:fillRef idx="1">
            <a:schemeClr val="accent3"/>
          </a:fillRef>
          <a:effectRef idx="0">
            <a:schemeClr val="accent3"/>
          </a:effectRef>
          <a:fontRef idx="minor">
            <a:schemeClr val="lt1"/>
          </a:fontRef>
        </dgm:style>
      </dgm:prSet>
      <dgm:spPr>
        <a:solidFill>
          <a:srgbClr val="00B0F0"/>
        </a:solidFill>
      </dgm:spPr>
      <dgm:t>
        <a:bodyPr/>
        <a:lstStyle/>
        <a:p>
          <a:r>
            <a:rPr lang="en-US" altLang="zh-CN" sz="1300" b="1" dirty="0" smtClean="0">
              <a:solidFill>
                <a:srgbClr val="002060"/>
              </a:solidFill>
            </a:rPr>
            <a:t>Indicator</a:t>
          </a:r>
          <a:endParaRPr lang="zh-CN" altLang="en-US" sz="1300" b="1" dirty="0">
            <a:solidFill>
              <a:srgbClr val="002060"/>
            </a:solidFill>
          </a:endParaRPr>
        </a:p>
      </dgm:t>
    </dgm:pt>
    <dgm:pt modelId="{2D827106-BD8E-4AF5-9033-E46720EB0A45}" type="parTrans" cxnId="{D19596CD-F043-4E9C-9063-5001EBD19554}">
      <dgm:prSet/>
      <dgm:spPr/>
      <dgm:t>
        <a:bodyPr/>
        <a:lstStyle/>
        <a:p>
          <a:endParaRPr lang="zh-CN" altLang="en-US"/>
        </a:p>
      </dgm:t>
    </dgm:pt>
    <dgm:pt modelId="{7DE97A0D-531A-4243-BAF4-0EF3F135D182}" type="sibTrans" cxnId="{D19596CD-F043-4E9C-9063-5001EBD19554}">
      <dgm:prSet/>
      <dgm:spPr/>
      <dgm:t>
        <a:bodyPr/>
        <a:lstStyle/>
        <a:p>
          <a:endParaRPr lang="zh-CN" altLang="en-US"/>
        </a:p>
      </dgm:t>
    </dgm:pt>
    <dgm:pt modelId="{5D924F42-A6D2-43F3-A6CB-EF93AC478495}" type="pres">
      <dgm:prSet presAssocID="{2EB3465B-4E0E-4072-A5CD-A39494F732F0}" presName="Name0" presStyleCnt="0">
        <dgm:presLayoutVars>
          <dgm:chMax val="7"/>
          <dgm:resizeHandles val="exact"/>
        </dgm:presLayoutVars>
      </dgm:prSet>
      <dgm:spPr/>
      <dgm:t>
        <a:bodyPr/>
        <a:lstStyle/>
        <a:p>
          <a:endParaRPr lang="zh-CN" altLang="en-US"/>
        </a:p>
      </dgm:t>
    </dgm:pt>
    <dgm:pt modelId="{5500F2E9-2047-4BBE-9260-5935254FD908}" type="pres">
      <dgm:prSet presAssocID="{2EB3465B-4E0E-4072-A5CD-A39494F732F0}" presName="comp1" presStyleCnt="0"/>
      <dgm:spPr/>
      <dgm:t>
        <a:bodyPr/>
        <a:lstStyle/>
        <a:p>
          <a:endParaRPr lang="zh-CN" altLang="en-US"/>
        </a:p>
      </dgm:t>
    </dgm:pt>
    <dgm:pt modelId="{4603B8AF-9806-4531-88AB-C6020B9E631C}" type="pres">
      <dgm:prSet presAssocID="{2EB3465B-4E0E-4072-A5CD-A39494F732F0}" presName="circle1" presStyleLbl="node1" presStyleIdx="0" presStyleCnt="3"/>
      <dgm:spPr/>
      <dgm:t>
        <a:bodyPr/>
        <a:lstStyle/>
        <a:p>
          <a:endParaRPr lang="zh-CN" altLang="en-US"/>
        </a:p>
      </dgm:t>
    </dgm:pt>
    <dgm:pt modelId="{A2DD5618-7D1E-4A1F-A308-CF1A67ED5BC5}" type="pres">
      <dgm:prSet presAssocID="{2EB3465B-4E0E-4072-A5CD-A39494F732F0}" presName="c1text" presStyleLbl="node1" presStyleIdx="0" presStyleCnt="3">
        <dgm:presLayoutVars>
          <dgm:bulletEnabled val="1"/>
        </dgm:presLayoutVars>
      </dgm:prSet>
      <dgm:spPr/>
      <dgm:t>
        <a:bodyPr/>
        <a:lstStyle/>
        <a:p>
          <a:endParaRPr lang="zh-CN" altLang="en-US"/>
        </a:p>
      </dgm:t>
    </dgm:pt>
    <dgm:pt modelId="{E87B4C9C-ECCA-4645-8758-8EFCD20A786F}" type="pres">
      <dgm:prSet presAssocID="{2EB3465B-4E0E-4072-A5CD-A39494F732F0}" presName="comp2" presStyleCnt="0"/>
      <dgm:spPr/>
      <dgm:t>
        <a:bodyPr/>
        <a:lstStyle/>
        <a:p>
          <a:endParaRPr lang="zh-CN" altLang="en-US"/>
        </a:p>
      </dgm:t>
    </dgm:pt>
    <dgm:pt modelId="{DF3ABDF5-7484-447E-BE49-F62361004CC9}" type="pres">
      <dgm:prSet presAssocID="{2EB3465B-4E0E-4072-A5CD-A39494F732F0}" presName="circle2" presStyleLbl="node1" presStyleIdx="1" presStyleCnt="3"/>
      <dgm:spPr/>
      <dgm:t>
        <a:bodyPr/>
        <a:lstStyle/>
        <a:p>
          <a:endParaRPr lang="zh-CN" altLang="en-US"/>
        </a:p>
      </dgm:t>
    </dgm:pt>
    <dgm:pt modelId="{6A8BE64A-E3FE-42D6-9E91-DFEED083AF72}" type="pres">
      <dgm:prSet presAssocID="{2EB3465B-4E0E-4072-A5CD-A39494F732F0}" presName="c2text" presStyleLbl="node1" presStyleIdx="1" presStyleCnt="3">
        <dgm:presLayoutVars>
          <dgm:bulletEnabled val="1"/>
        </dgm:presLayoutVars>
      </dgm:prSet>
      <dgm:spPr/>
      <dgm:t>
        <a:bodyPr/>
        <a:lstStyle/>
        <a:p>
          <a:endParaRPr lang="zh-CN" altLang="en-US"/>
        </a:p>
      </dgm:t>
    </dgm:pt>
    <dgm:pt modelId="{91987C16-8ACF-4D5C-933C-69DB4DF1879C}" type="pres">
      <dgm:prSet presAssocID="{2EB3465B-4E0E-4072-A5CD-A39494F732F0}" presName="comp3" presStyleCnt="0"/>
      <dgm:spPr/>
      <dgm:t>
        <a:bodyPr/>
        <a:lstStyle/>
        <a:p>
          <a:endParaRPr lang="zh-CN" altLang="en-US"/>
        </a:p>
      </dgm:t>
    </dgm:pt>
    <dgm:pt modelId="{10654FE0-A891-4460-843F-A9576309100F}" type="pres">
      <dgm:prSet presAssocID="{2EB3465B-4E0E-4072-A5CD-A39494F732F0}" presName="circle3" presStyleLbl="node1" presStyleIdx="2" presStyleCnt="3" custScaleX="107670"/>
      <dgm:spPr/>
      <dgm:t>
        <a:bodyPr/>
        <a:lstStyle/>
        <a:p>
          <a:endParaRPr lang="zh-CN" altLang="en-US"/>
        </a:p>
      </dgm:t>
    </dgm:pt>
    <dgm:pt modelId="{E49E8043-EB3A-4DC0-8EBC-0D54F0D1810C}" type="pres">
      <dgm:prSet presAssocID="{2EB3465B-4E0E-4072-A5CD-A39494F732F0}" presName="c3text" presStyleLbl="node1" presStyleIdx="2" presStyleCnt="3">
        <dgm:presLayoutVars>
          <dgm:bulletEnabled val="1"/>
        </dgm:presLayoutVars>
      </dgm:prSet>
      <dgm:spPr/>
      <dgm:t>
        <a:bodyPr/>
        <a:lstStyle/>
        <a:p>
          <a:endParaRPr lang="zh-CN" altLang="en-US"/>
        </a:p>
      </dgm:t>
    </dgm:pt>
  </dgm:ptLst>
  <dgm:cxnLst>
    <dgm:cxn modelId="{D430DDA1-6DCC-49FA-ADEC-BACD648250BA}" type="presOf" srcId="{CA2BFE05-CCE0-459C-BF95-3180269BF352}" destId="{10654FE0-A891-4460-843F-A9576309100F}" srcOrd="0" destOrd="0" presId="urn:microsoft.com/office/officeart/2005/8/layout/venn2"/>
    <dgm:cxn modelId="{C09CECE7-9602-4165-B162-E7E4FFB15DA2}" type="presOf" srcId="{2EB3465B-4E0E-4072-A5CD-A39494F732F0}" destId="{5D924F42-A6D2-43F3-A6CB-EF93AC478495}" srcOrd="0" destOrd="0" presId="urn:microsoft.com/office/officeart/2005/8/layout/venn2"/>
    <dgm:cxn modelId="{2C994CB2-94DB-4014-A9D9-BDD89DF7EBFB}" type="presOf" srcId="{CA2BFE05-CCE0-459C-BF95-3180269BF352}" destId="{E49E8043-EB3A-4DC0-8EBC-0D54F0D1810C}" srcOrd="1" destOrd="0" presId="urn:microsoft.com/office/officeart/2005/8/layout/venn2"/>
    <dgm:cxn modelId="{839CC800-0B93-4965-B092-B54F703EABA5}" type="presOf" srcId="{CB345C09-13FA-44CF-ADD0-414D3656B63A}" destId="{A2DD5618-7D1E-4A1F-A308-CF1A67ED5BC5}" srcOrd="1" destOrd="0" presId="urn:microsoft.com/office/officeart/2005/8/layout/venn2"/>
    <dgm:cxn modelId="{AE2C1F6E-A363-447E-9ABF-B14AD66E9CD3}" srcId="{2EB3465B-4E0E-4072-A5CD-A39494F732F0}" destId="{E9F480EB-036A-496E-8089-0F62468B4050}" srcOrd="1" destOrd="0" parTransId="{30EFE07C-3D44-425F-8E82-AB6F932C44C6}" sibTransId="{B7010AFA-CF62-47E8-8827-DE02D3BC9597}"/>
    <dgm:cxn modelId="{877FAC65-B000-42A7-857B-E656193C71E9}" type="presOf" srcId="{E9F480EB-036A-496E-8089-0F62468B4050}" destId="{6A8BE64A-E3FE-42D6-9E91-DFEED083AF72}" srcOrd="1" destOrd="0" presId="urn:microsoft.com/office/officeart/2005/8/layout/venn2"/>
    <dgm:cxn modelId="{6203438E-1046-47FD-A7F1-FC5F7558D746}" type="presOf" srcId="{CB345C09-13FA-44CF-ADD0-414D3656B63A}" destId="{4603B8AF-9806-4531-88AB-C6020B9E631C}" srcOrd="0" destOrd="0" presId="urn:microsoft.com/office/officeart/2005/8/layout/venn2"/>
    <dgm:cxn modelId="{EBCAB9EF-8616-47F5-ABA9-979C49DB92C3}" srcId="{2EB3465B-4E0E-4072-A5CD-A39494F732F0}" destId="{CB345C09-13FA-44CF-ADD0-414D3656B63A}" srcOrd="0" destOrd="0" parTransId="{F5AC42BB-F513-4767-9C8A-D25A5EC3F34E}" sibTransId="{BF49DE48-7FCE-47A1-8DC2-D69C9931D305}"/>
    <dgm:cxn modelId="{1516C6D7-E8E0-433B-9E5F-5F871D472F47}" type="presOf" srcId="{E9F480EB-036A-496E-8089-0F62468B4050}" destId="{DF3ABDF5-7484-447E-BE49-F62361004CC9}" srcOrd="0" destOrd="0" presId="urn:microsoft.com/office/officeart/2005/8/layout/venn2"/>
    <dgm:cxn modelId="{D19596CD-F043-4E9C-9063-5001EBD19554}" srcId="{2EB3465B-4E0E-4072-A5CD-A39494F732F0}" destId="{CA2BFE05-CCE0-459C-BF95-3180269BF352}" srcOrd="2" destOrd="0" parTransId="{2D827106-BD8E-4AF5-9033-E46720EB0A45}" sibTransId="{7DE97A0D-531A-4243-BAF4-0EF3F135D182}"/>
    <dgm:cxn modelId="{EAEB6093-4F04-40CD-96F9-66D42AB56C05}" type="presParOf" srcId="{5D924F42-A6D2-43F3-A6CB-EF93AC478495}" destId="{5500F2E9-2047-4BBE-9260-5935254FD908}" srcOrd="0" destOrd="0" presId="urn:microsoft.com/office/officeart/2005/8/layout/venn2"/>
    <dgm:cxn modelId="{569E8918-BEE9-4E43-B230-5A39F56E11EA}" type="presParOf" srcId="{5500F2E9-2047-4BBE-9260-5935254FD908}" destId="{4603B8AF-9806-4531-88AB-C6020B9E631C}" srcOrd="0" destOrd="0" presId="urn:microsoft.com/office/officeart/2005/8/layout/venn2"/>
    <dgm:cxn modelId="{5C7294CC-6BF9-4863-8FA2-2B356B67D402}" type="presParOf" srcId="{5500F2E9-2047-4BBE-9260-5935254FD908}" destId="{A2DD5618-7D1E-4A1F-A308-CF1A67ED5BC5}" srcOrd="1" destOrd="0" presId="urn:microsoft.com/office/officeart/2005/8/layout/venn2"/>
    <dgm:cxn modelId="{3623A737-FE7A-4EA0-8E15-F92AD16C94F1}" type="presParOf" srcId="{5D924F42-A6D2-43F3-A6CB-EF93AC478495}" destId="{E87B4C9C-ECCA-4645-8758-8EFCD20A786F}" srcOrd="1" destOrd="0" presId="urn:microsoft.com/office/officeart/2005/8/layout/venn2"/>
    <dgm:cxn modelId="{AF9E15D6-CCB6-4278-80F3-C71B19869B0C}" type="presParOf" srcId="{E87B4C9C-ECCA-4645-8758-8EFCD20A786F}" destId="{DF3ABDF5-7484-447E-BE49-F62361004CC9}" srcOrd="0" destOrd="0" presId="urn:microsoft.com/office/officeart/2005/8/layout/venn2"/>
    <dgm:cxn modelId="{1172291A-00F0-409F-9CD5-4DF5DD8B9EE0}" type="presParOf" srcId="{E87B4C9C-ECCA-4645-8758-8EFCD20A786F}" destId="{6A8BE64A-E3FE-42D6-9E91-DFEED083AF72}" srcOrd="1" destOrd="0" presId="urn:microsoft.com/office/officeart/2005/8/layout/venn2"/>
    <dgm:cxn modelId="{58CC89B8-8DA1-4210-9881-36C1B620FCF5}" type="presParOf" srcId="{5D924F42-A6D2-43F3-A6CB-EF93AC478495}" destId="{91987C16-8ACF-4D5C-933C-69DB4DF1879C}" srcOrd="2" destOrd="0" presId="urn:microsoft.com/office/officeart/2005/8/layout/venn2"/>
    <dgm:cxn modelId="{3CF75A76-8257-4353-A598-F69A58BEBCBB}" type="presParOf" srcId="{91987C16-8ACF-4D5C-933C-69DB4DF1879C}" destId="{10654FE0-A891-4460-843F-A9576309100F}" srcOrd="0" destOrd="0" presId="urn:microsoft.com/office/officeart/2005/8/layout/venn2"/>
    <dgm:cxn modelId="{938646AC-8390-4BFC-BD5A-0E523FDB0F2B}" type="presParOf" srcId="{91987C16-8ACF-4D5C-933C-69DB4DF1879C}" destId="{E49E8043-EB3A-4DC0-8EBC-0D54F0D1810C}"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4D60C1-B4F4-4266-A727-A978351E87DC}"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zh-CN" altLang="en-US"/>
        </a:p>
      </dgm:t>
    </dgm:pt>
    <dgm:pt modelId="{593EB5A9-5694-4A4A-A571-36BA7D9496EA}">
      <dgm:prSet phldrT="[Text]" custT="1"/>
      <dgm:spPr/>
      <dgm:t>
        <a:bodyPr/>
        <a:lstStyle/>
        <a:p>
          <a:r>
            <a:rPr lang="en-US" altLang="zh-CN" sz="2500" b="1" dirty="0" smtClean="0">
              <a:solidFill>
                <a:srgbClr val="002060"/>
              </a:solidFill>
            </a:rPr>
            <a:t>Cost</a:t>
          </a:r>
          <a:endParaRPr lang="zh-CN" altLang="en-US" sz="2500" b="1" dirty="0">
            <a:solidFill>
              <a:srgbClr val="002060"/>
            </a:solidFill>
          </a:endParaRPr>
        </a:p>
      </dgm:t>
    </dgm:pt>
    <dgm:pt modelId="{F6895FD2-0336-48A8-A5B8-995525BEABA1}" type="parTrans" cxnId="{DE11CE56-5CAF-45EB-969C-C1D1B20BA24B}">
      <dgm:prSet/>
      <dgm:spPr/>
      <dgm:t>
        <a:bodyPr/>
        <a:lstStyle/>
        <a:p>
          <a:endParaRPr lang="zh-CN" altLang="en-US"/>
        </a:p>
      </dgm:t>
    </dgm:pt>
    <dgm:pt modelId="{7E214246-2310-4FDB-8A9A-5809B39ECC6D}" type="sibTrans" cxnId="{DE11CE56-5CAF-45EB-969C-C1D1B20BA24B}">
      <dgm:prSet/>
      <dgm:spPr/>
      <dgm:t>
        <a:bodyPr/>
        <a:lstStyle/>
        <a:p>
          <a:endParaRPr lang="zh-CN" altLang="en-US"/>
        </a:p>
      </dgm:t>
    </dgm:pt>
    <dgm:pt modelId="{4FBE4277-ACE6-4656-B5B4-5124C83FFDDF}" type="pres">
      <dgm:prSet presAssocID="{7B4D60C1-B4F4-4266-A727-A978351E87DC}" presName="diagram" presStyleCnt="0">
        <dgm:presLayoutVars>
          <dgm:dir/>
          <dgm:resizeHandles val="exact"/>
        </dgm:presLayoutVars>
      </dgm:prSet>
      <dgm:spPr/>
      <dgm:t>
        <a:bodyPr/>
        <a:lstStyle/>
        <a:p>
          <a:endParaRPr lang="zh-CN" altLang="en-US"/>
        </a:p>
      </dgm:t>
    </dgm:pt>
    <dgm:pt modelId="{D162D23C-228A-49DA-BC61-5831EB6F1ACC}" type="pres">
      <dgm:prSet presAssocID="{593EB5A9-5694-4A4A-A571-36BA7D9496EA}" presName="node" presStyleLbl="node1" presStyleIdx="0" presStyleCnt="1" custScaleX="48763" custScaleY="44898" custLinFactNeighborX="-422" custLinFactNeighborY="-1609">
        <dgm:presLayoutVars>
          <dgm:bulletEnabled val="1"/>
        </dgm:presLayoutVars>
      </dgm:prSet>
      <dgm:spPr/>
      <dgm:t>
        <a:bodyPr/>
        <a:lstStyle/>
        <a:p>
          <a:endParaRPr lang="zh-CN" altLang="en-US"/>
        </a:p>
      </dgm:t>
    </dgm:pt>
  </dgm:ptLst>
  <dgm:cxnLst>
    <dgm:cxn modelId="{C5C05160-C1B5-4E53-B3A9-161CF39EE382}" type="presOf" srcId="{7B4D60C1-B4F4-4266-A727-A978351E87DC}" destId="{4FBE4277-ACE6-4656-B5B4-5124C83FFDDF}" srcOrd="0" destOrd="0" presId="urn:microsoft.com/office/officeart/2005/8/layout/default"/>
    <dgm:cxn modelId="{E10BD59D-CC68-4BE7-A3B8-281A3BCE01E4}" type="presOf" srcId="{593EB5A9-5694-4A4A-A571-36BA7D9496EA}" destId="{D162D23C-228A-49DA-BC61-5831EB6F1ACC}" srcOrd="0" destOrd="0" presId="urn:microsoft.com/office/officeart/2005/8/layout/default"/>
    <dgm:cxn modelId="{DE11CE56-5CAF-45EB-969C-C1D1B20BA24B}" srcId="{7B4D60C1-B4F4-4266-A727-A978351E87DC}" destId="{593EB5A9-5694-4A4A-A571-36BA7D9496EA}" srcOrd="0" destOrd="0" parTransId="{F6895FD2-0336-48A8-A5B8-995525BEABA1}" sibTransId="{7E214246-2310-4FDB-8A9A-5809B39ECC6D}"/>
    <dgm:cxn modelId="{C62CA7AF-7C94-4369-A878-0D0A42E59831}" type="presParOf" srcId="{4FBE4277-ACE6-4656-B5B4-5124C83FFDDF}" destId="{D162D23C-228A-49DA-BC61-5831EB6F1ACC}" srcOrd="0"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4D60C1-B4F4-4266-A727-A978351E87DC}" type="doc">
      <dgm:prSet loTypeId="urn:microsoft.com/office/officeart/2005/8/layout/default" loCatId="list" qsTypeId="urn:microsoft.com/office/officeart/2005/8/quickstyle/simple3" qsCatId="simple" csTypeId="urn:microsoft.com/office/officeart/2005/8/colors/accent3_2" csCatId="accent3" phldr="1"/>
      <dgm:spPr/>
      <dgm:t>
        <a:bodyPr/>
        <a:lstStyle/>
        <a:p>
          <a:endParaRPr lang="zh-CN" altLang="en-US"/>
        </a:p>
      </dgm:t>
    </dgm:pt>
    <dgm:pt modelId="{593EB5A9-5694-4A4A-A571-36BA7D9496EA}">
      <dgm:prSet phldrT="[Text]" custT="1"/>
      <dgm:spPr/>
      <dgm:t>
        <a:bodyPr/>
        <a:lstStyle/>
        <a:p>
          <a:r>
            <a:rPr lang="en-US" altLang="zh-CN" sz="2500" b="1" dirty="0" smtClean="0">
              <a:solidFill>
                <a:srgbClr val="002060"/>
              </a:solidFill>
            </a:rPr>
            <a:t>decision</a:t>
          </a:r>
          <a:endParaRPr lang="zh-CN" altLang="en-US" sz="2500" b="1" dirty="0">
            <a:solidFill>
              <a:srgbClr val="002060"/>
            </a:solidFill>
          </a:endParaRPr>
        </a:p>
      </dgm:t>
    </dgm:pt>
    <dgm:pt modelId="{F6895FD2-0336-48A8-A5B8-995525BEABA1}" type="parTrans" cxnId="{DE11CE56-5CAF-45EB-969C-C1D1B20BA24B}">
      <dgm:prSet/>
      <dgm:spPr/>
      <dgm:t>
        <a:bodyPr/>
        <a:lstStyle/>
        <a:p>
          <a:endParaRPr lang="zh-CN" altLang="en-US"/>
        </a:p>
      </dgm:t>
    </dgm:pt>
    <dgm:pt modelId="{7E214246-2310-4FDB-8A9A-5809B39ECC6D}" type="sibTrans" cxnId="{DE11CE56-5CAF-45EB-969C-C1D1B20BA24B}">
      <dgm:prSet/>
      <dgm:spPr/>
      <dgm:t>
        <a:bodyPr/>
        <a:lstStyle/>
        <a:p>
          <a:endParaRPr lang="zh-CN" altLang="en-US"/>
        </a:p>
      </dgm:t>
    </dgm:pt>
    <dgm:pt modelId="{4FBE4277-ACE6-4656-B5B4-5124C83FFDDF}" type="pres">
      <dgm:prSet presAssocID="{7B4D60C1-B4F4-4266-A727-A978351E87DC}" presName="diagram" presStyleCnt="0">
        <dgm:presLayoutVars>
          <dgm:dir/>
          <dgm:resizeHandles val="exact"/>
        </dgm:presLayoutVars>
      </dgm:prSet>
      <dgm:spPr/>
      <dgm:t>
        <a:bodyPr/>
        <a:lstStyle/>
        <a:p>
          <a:endParaRPr lang="zh-CN" altLang="en-US"/>
        </a:p>
      </dgm:t>
    </dgm:pt>
    <dgm:pt modelId="{D162D23C-228A-49DA-BC61-5831EB6F1ACC}" type="pres">
      <dgm:prSet presAssocID="{593EB5A9-5694-4A4A-A571-36BA7D9496EA}" presName="node" presStyleLbl="node1" presStyleIdx="0" presStyleCnt="1" custScaleX="48763" custScaleY="44898" custLinFactNeighborX="-422" custLinFactNeighborY="-1609">
        <dgm:presLayoutVars>
          <dgm:bulletEnabled val="1"/>
        </dgm:presLayoutVars>
      </dgm:prSet>
      <dgm:spPr/>
      <dgm:t>
        <a:bodyPr/>
        <a:lstStyle/>
        <a:p>
          <a:endParaRPr lang="zh-CN" altLang="en-US"/>
        </a:p>
      </dgm:t>
    </dgm:pt>
  </dgm:ptLst>
  <dgm:cxnLst>
    <dgm:cxn modelId="{A515BF2D-21B9-4B7E-8F0C-8752A372EFA1}" type="presOf" srcId="{593EB5A9-5694-4A4A-A571-36BA7D9496EA}" destId="{D162D23C-228A-49DA-BC61-5831EB6F1ACC}" srcOrd="0" destOrd="0" presId="urn:microsoft.com/office/officeart/2005/8/layout/default"/>
    <dgm:cxn modelId="{DE11CE56-5CAF-45EB-969C-C1D1B20BA24B}" srcId="{7B4D60C1-B4F4-4266-A727-A978351E87DC}" destId="{593EB5A9-5694-4A4A-A571-36BA7D9496EA}" srcOrd="0" destOrd="0" parTransId="{F6895FD2-0336-48A8-A5B8-995525BEABA1}" sibTransId="{7E214246-2310-4FDB-8A9A-5809B39ECC6D}"/>
    <dgm:cxn modelId="{1723C989-F924-424A-A1D2-B918A7CBE717}" type="presOf" srcId="{7B4D60C1-B4F4-4266-A727-A978351E87DC}" destId="{4FBE4277-ACE6-4656-B5B4-5124C83FFDDF}" srcOrd="0" destOrd="0" presId="urn:microsoft.com/office/officeart/2005/8/layout/default"/>
    <dgm:cxn modelId="{C9F3E14A-5DA6-4D1D-9FF7-D1A425C3EA0C}" type="presParOf" srcId="{4FBE4277-ACE6-4656-B5B4-5124C83FFDDF}" destId="{D162D23C-228A-49DA-BC61-5831EB6F1ACC}" srcOrd="0" destOrd="0" presId="urn:microsoft.com/office/officeart/2005/8/layout/default"/>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0.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159E90-EE96-4D59-BC6F-987F9077A19A}" type="datetimeFigureOut">
              <a:rPr lang="en-US" smtClean="0"/>
              <a:t>2/12/2013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DED855-A179-42BB-A7D5-A844314FB4A0}" type="slidenum">
              <a:rPr lang="en-US" smtClean="0"/>
              <a:t>‹#›</a:t>
            </a:fld>
            <a:endParaRPr lang="en-US"/>
          </a:p>
        </p:txBody>
      </p:sp>
    </p:spTree>
    <p:extLst>
      <p:ext uri="{BB962C8B-B14F-4D97-AF65-F5344CB8AC3E}">
        <p14:creationId xmlns:p14="http://schemas.microsoft.com/office/powerpoint/2010/main" val="2373128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www.faa.gov/regulations_policies/advisory_circulars/index.cfm/go/document.list/parentTopicID/63" TargetMode="External"/><Relationship Id="rId3" Type="http://schemas.openxmlformats.org/officeDocument/2006/relationships/hyperlink" Target="http://www.vividleds.us/pages/airport-led-lighting.html" TargetMode="External"/><Relationship Id="rId7" Type="http://schemas.openxmlformats.org/officeDocument/2006/relationships/hyperlink" Target="http://www.genesislamp.com/11a21rulibua.html"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www.lrc.rpi.edu/resources/newsroom/pdf/2007/BlueTaxiway8511.pdf" TargetMode="External"/><Relationship Id="rId5" Type="http://schemas.openxmlformats.org/officeDocument/2006/relationships/hyperlink" Target="http://apps1.eere.energy.gov/buildings/publications/pdfs/ssl/led_basics.pdf" TargetMode="External"/><Relationship Id="rId4" Type="http://schemas.openxmlformats.org/officeDocument/2006/relationships/hyperlink" Target="http://apps1.eere.energy.gov/buildings/publications/pdfs/ssl/energy_efficiency_white_leds.pdf" TargetMode="External"/><Relationship Id="rId9" Type="http://schemas.openxmlformats.org/officeDocument/2006/relationships/hyperlink" Target="http://emerald.ts.odu.edu/Apps/FAAUDCA.nsf/SunEnvironmentEvaluationofAirfield2nd.pdf?OpenFileResource"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wisegeek.com/what-is-an-incandescent-bulb.ht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r>
              <a:rPr lang="en-US" sz="1200" b="0" i="0" kern="1200" dirty="0" smtClean="0">
                <a:solidFill>
                  <a:schemeClr val="tx1"/>
                </a:solidFill>
                <a:latin typeface="+mn-lt"/>
                <a:ea typeface="+mn-ea"/>
                <a:cs typeface="+mn-cs"/>
              </a:rPr>
              <a:t>100 watt incandescent filament bulb which is lit for an average of 4 hours every day. During the generation of the electricity for this one bulb then a massive 100kg of CO2 will be produced every year.</a:t>
            </a:r>
            <a:br>
              <a:rPr lang="en-US" sz="1200" b="0" i="0" kern="1200" dirty="0" smtClean="0">
                <a:solidFill>
                  <a:schemeClr val="tx1"/>
                </a:solidFill>
                <a:latin typeface="+mn-lt"/>
                <a:ea typeface="+mn-ea"/>
                <a:cs typeface="+mn-cs"/>
              </a:rPr>
            </a:br>
            <a:r>
              <a:rPr lang="en-US" sz="1200" b="0" i="0" kern="1200" dirty="0" smtClean="0">
                <a:solidFill>
                  <a:schemeClr val="tx1"/>
                </a:solidFill>
                <a:latin typeface="+mn-lt"/>
                <a:ea typeface="+mn-ea"/>
                <a:cs typeface="+mn-cs"/>
              </a:rPr>
              <a:t>About 50 percent of the electricity produced in the U.S. is generated by coal-fired power plants. When coal burns to produce electricity, mercury naturally contained in the coal releases into the air</a:t>
            </a:r>
          </a:p>
          <a:p>
            <a:r>
              <a:rPr lang="en-US" sz="1200" b="0" i="0" kern="1200" dirty="0" smtClean="0">
                <a:solidFill>
                  <a:schemeClr val="tx1"/>
                </a:solidFill>
                <a:latin typeface="+mn-lt"/>
                <a:ea typeface="+mn-ea"/>
                <a:cs typeface="+mn-cs"/>
              </a:rPr>
              <a:t>Approximately 0.0234 mg of mercury—plus carbon dioxide, sulfur dioxide and nitrogen oxide—releases into the air per 1 </a:t>
            </a:r>
            <a:r>
              <a:rPr lang="en-US" sz="1200" b="0" i="0" kern="1200" dirty="0" err="1" smtClean="0">
                <a:solidFill>
                  <a:schemeClr val="tx1"/>
                </a:solidFill>
                <a:latin typeface="+mn-lt"/>
                <a:ea typeface="+mn-ea"/>
                <a:cs typeface="+mn-cs"/>
              </a:rPr>
              <a:t>kwh</a:t>
            </a:r>
            <a:r>
              <a:rPr lang="en-US" sz="1200" b="0" i="0" kern="1200" dirty="0" smtClean="0">
                <a:solidFill>
                  <a:schemeClr val="tx1"/>
                </a:solidFill>
                <a:latin typeface="+mn-lt"/>
                <a:ea typeface="+mn-ea"/>
                <a:cs typeface="+mn-cs"/>
              </a:rPr>
              <a:t> of electricity that a coal-fired power plant generates. </a:t>
            </a:r>
          </a:p>
          <a:p>
            <a:r>
              <a:rPr lang="en-US" sz="1200" b="0" i="0" kern="1200" dirty="0" smtClean="0">
                <a:solidFill>
                  <a:schemeClr val="tx1"/>
                </a:solidFill>
                <a:latin typeface="+mn-lt"/>
                <a:ea typeface="+mn-ea"/>
                <a:cs typeface="+mn-cs"/>
              </a:rPr>
              <a:t>Over the 7500-hour average range of one CFL, then, a plant will emit 13.16 mg of mercury to sustain a 75-watt incandescent bulb, 3.51 mg of mercury to sustain a 20-watt CFL (the lightning equivalent of a 75-watt traditional bulb)</a:t>
            </a:r>
          </a:p>
          <a:p>
            <a:r>
              <a:rPr lang="en-US" sz="1200" b="0" i="0" kern="1200" dirty="0" smtClean="0">
                <a:solidFill>
                  <a:schemeClr val="tx1"/>
                </a:solidFill>
                <a:latin typeface="+mn-lt"/>
                <a:ea typeface="+mn-ea"/>
                <a:cs typeface="+mn-cs"/>
              </a:rPr>
              <a:t/>
            </a:r>
            <a:br>
              <a:rPr lang="en-US" sz="1200" b="0" i="0" kern="1200" dirty="0" smtClean="0">
                <a:solidFill>
                  <a:schemeClr val="tx1"/>
                </a:solidFill>
                <a:latin typeface="+mn-lt"/>
                <a:ea typeface="+mn-ea"/>
                <a:cs typeface="+mn-cs"/>
              </a:rPr>
            </a:br>
            <a:endParaRPr dirty="0"/>
          </a:p>
        </p:txBody>
      </p:sp>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r>
              <a:rPr lang="en-US" sz="1200" b="0" i="0" u="sng" kern="1200" dirty="0" smtClean="0">
                <a:solidFill>
                  <a:schemeClr val="tx1"/>
                </a:solidFill>
                <a:effectLst/>
                <a:latin typeface="+mn-lt"/>
                <a:ea typeface="+mn-ea"/>
                <a:cs typeface="+mn-cs"/>
                <a:hlinkClick r:id="rId3"/>
              </a:rPr>
              <a:t>http://www.vividleds.us/pages/airport-led-lighting.html#.ULqz2oNX3Io</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u="sng" kern="1200" dirty="0" smtClean="0">
                <a:solidFill>
                  <a:schemeClr val="tx1"/>
                </a:solidFill>
                <a:effectLst/>
                <a:latin typeface="+mn-lt"/>
                <a:ea typeface="+mn-ea"/>
                <a:cs typeface="+mn-cs"/>
                <a:hlinkClick r:id="rId4"/>
              </a:rPr>
              <a:t>http://apps1.eere.energy.gov/buildings/publications/pdfs/ssl/energy_efficiency_white_leds.pdf</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u="sng" kern="1200" dirty="0" smtClean="0">
                <a:solidFill>
                  <a:schemeClr val="tx1"/>
                </a:solidFill>
                <a:effectLst/>
                <a:latin typeface="+mn-lt"/>
                <a:ea typeface="+mn-ea"/>
                <a:cs typeface="+mn-cs"/>
                <a:hlinkClick r:id="rId5"/>
              </a:rPr>
              <a:t>http://apps1.eere.energy.gov/buildings/publications/pdfs/ssl/led_basics.pdf</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u="sng" kern="1200" dirty="0" smtClean="0">
                <a:solidFill>
                  <a:schemeClr val="tx1"/>
                </a:solidFill>
                <a:effectLst/>
                <a:latin typeface="+mn-lt"/>
                <a:ea typeface="+mn-ea"/>
                <a:cs typeface="+mn-cs"/>
                <a:hlinkClick r:id="rId6"/>
              </a:rPr>
              <a:t>http://www.lrc.rpi.edu/resources/newsroom/pdf/2007/BlueTaxiway8511.pdf</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u="sng" kern="1200" dirty="0" smtClean="0">
                <a:solidFill>
                  <a:schemeClr val="tx1"/>
                </a:solidFill>
                <a:effectLst/>
                <a:latin typeface="+mn-lt"/>
                <a:ea typeface="+mn-ea"/>
                <a:cs typeface="+mn-cs"/>
                <a:hlinkClick r:id="rId7"/>
              </a:rPr>
              <a:t>http://www.genesislamp.com/11a21rulibua.html</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1" i="0" u="sng" kern="1200" dirty="0" smtClean="0">
                <a:solidFill>
                  <a:schemeClr val="tx1"/>
                </a:solidFill>
                <a:effectLst/>
                <a:latin typeface="+mn-lt"/>
                <a:ea typeface="+mn-ea"/>
                <a:cs typeface="+mn-cs"/>
                <a:hlinkClick r:id="rId8"/>
              </a:rPr>
              <a:t>http://www.faa.gov/regulations_policies/advisory_circulars/index.cfm/go/document.list/parentTopicID/63</a:t>
            </a: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u="sng" kern="1200" dirty="0" smtClean="0">
                <a:solidFill>
                  <a:schemeClr val="tx1"/>
                </a:solidFill>
                <a:effectLst/>
                <a:latin typeface="+mn-lt"/>
                <a:ea typeface="+mn-ea"/>
                <a:cs typeface="+mn-cs"/>
                <a:hlinkClick r:id="rId9"/>
              </a:rPr>
              <a:t>http://emerald.ts.odu.edu/Apps/FAAUDCA.nsf/SunEnvironmentEvaluationofAirfield2nd.pdf?OpenFileResource</a:t>
            </a:r>
            <a:endParaRPr dirty="0"/>
          </a:p>
        </p:txBody>
      </p:sp>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BF5B83AF-4E09-44B9-A1C7-3D7AFDE3FA78}" type="slidenum">
              <a:rPr lang="zh-CN" altLang="en-US" smtClean="0">
                <a:solidFill>
                  <a:prstClr val="black"/>
                </a:solidFill>
              </a:rPr>
              <a:pPr/>
              <a:t>66</a:t>
            </a:fld>
            <a:endParaRPr lang="zh-CN" altLang="en-US">
              <a:solidFill>
                <a:prstClr val="black"/>
              </a:solidFill>
            </a:endParaRPr>
          </a:p>
        </p:txBody>
      </p:sp>
    </p:spTree>
    <p:extLst>
      <p:ext uri="{BB962C8B-B14F-4D97-AF65-F5344CB8AC3E}">
        <p14:creationId xmlns:p14="http://schemas.microsoft.com/office/powerpoint/2010/main" val="2721330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BF5B83AF-4E09-44B9-A1C7-3D7AFDE3FA78}" type="slidenum">
              <a:rPr lang="zh-CN" altLang="en-US" smtClean="0">
                <a:solidFill>
                  <a:prstClr val="black"/>
                </a:solidFill>
              </a:rPr>
              <a:pPr/>
              <a:t>68</a:t>
            </a:fld>
            <a:endParaRPr lang="zh-CN" altLang="en-US">
              <a:solidFill>
                <a:prstClr val="black"/>
              </a:solidFill>
            </a:endParaRPr>
          </a:p>
        </p:txBody>
      </p:sp>
    </p:spTree>
    <p:extLst>
      <p:ext uri="{BB962C8B-B14F-4D97-AF65-F5344CB8AC3E}">
        <p14:creationId xmlns:p14="http://schemas.microsoft.com/office/powerpoint/2010/main" val="2721330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BF5B83AF-4E09-44B9-A1C7-3D7AFDE3FA78}" type="slidenum">
              <a:rPr lang="zh-CN" altLang="en-US" smtClean="0">
                <a:solidFill>
                  <a:prstClr val="black"/>
                </a:solidFill>
              </a:rPr>
              <a:pPr/>
              <a:t>70</a:t>
            </a:fld>
            <a:endParaRPr lang="zh-CN" altLang="en-US">
              <a:solidFill>
                <a:prstClr val="black"/>
              </a:solidFill>
            </a:endParaRPr>
          </a:p>
        </p:txBody>
      </p:sp>
    </p:spTree>
    <p:extLst>
      <p:ext uri="{BB962C8B-B14F-4D97-AF65-F5344CB8AC3E}">
        <p14:creationId xmlns:p14="http://schemas.microsoft.com/office/powerpoint/2010/main" val="2721330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BF5B83AF-4E09-44B9-A1C7-3D7AFDE3FA78}" type="slidenum">
              <a:rPr lang="zh-CN" altLang="en-US" smtClean="0">
                <a:solidFill>
                  <a:prstClr val="black"/>
                </a:solidFill>
              </a:rPr>
              <a:pPr/>
              <a:t>76</a:t>
            </a:fld>
            <a:endParaRPr lang="zh-CN" altLang="en-US">
              <a:solidFill>
                <a:prstClr val="black"/>
              </a:solidFill>
            </a:endParaRPr>
          </a:p>
        </p:txBody>
      </p:sp>
    </p:spTree>
    <p:extLst>
      <p:ext uri="{BB962C8B-B14F-4D97-AF65-F5344CB8AC3E}">
        <p14:creationId xmlns:p14="http://schemas.microsoft.com/office/powerpoint/2010/main" val="2721330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BF5B83AF-4E09-44B9-A1C7-3D7AFDE3FA78}" type="slidenum">
              <a:rPr lang="zh-CN" altLang="en-US" smtClean="0">
                <a:solidFill>
                  <a:prstClr val="black"/>
                </a:solidFill>
              </a:rPr>
              <a:pPr/>
              <a:t>78</a:t>
            </a:fld>
            <a:endParaRPr lang="zh-CN" altLang="en-US">
              <a:solidFill>
                <a:prstClr val="black"/>
              </a:solidFill>
            </a:endParaRPr>
          </a:p>
        </p:txBody>
      </p:sp>
    </p:spTree>
    <p:extLst>
      <p:ext uri="{BB962C8B-B14F-4D97-AF65-F5344CB8AC3E}">
        <p14:creationId xmlns:p14="http://schemas.microsoft.com/office/powerpoint/2010/main" val="141017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fld id="{BF5B83AF-4E09-44B9-A1C7-3D7AFDE3FA78}" type="slidenum">
              <a:rPr lang="zh-CN" altLang="en-US" smtClean="0">
                <a:solidFill>
                  <a:prstClr val="black"/>
                </a:solidFill>
              </a:rPr>
              <a:pPr/>
              <a:t>79</a:t>
            </a:fld>
            <a:endParaRPr lang="zh-CN" altLang="en-US">
              <a:solidFill>
                <a:prstClr val="black"/>
              </a:solidFill>
            </a:endParaRPr>
          </a:p>
        </p:txBody>
      </p:sp>
    </p:spTree>
    <p:extLst>
      <p:ext uri="{BB962C8B-B14F-4D97-AF65-F5344CB8AC3E}">
        <p14:creationId xmlns:p14="http://schemas.microsoft.com/office/powerpoint/2010/main" val="2721330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solidFill>
                <a:srgbClr val="0070C0"/>
              </a:solidFill>
            </a:endParaRPr>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68682C8-ABD0-4D47-B9B3-5B219127D3DE}" type="slidenum">
              <a:rPr lang="en-US" smtClean="0"/>
              <a:pPr fontAlgn="base">
                <a:spcBef>
                  <a:spcPct val="0"/>
                </a:spcBef>
                <a:spcAft>
                  <a:spcPct val="0"/>
                </a:spcAft>
                <a:defRPr/>
              </a:pPr>
              <a:t>108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r>
              <a:rPr lang="en-US" sz="1200" b="1" i="0" kern="1200" smtClean="0">
                <a:solidFill>
                  <a:schemeClr val="tx1"/>
                </a:solidFill>
                <a:effectLst/>
                <a:latin typeface="+mn-lt"/>
                <a:ea typeface="+mn-ea"/>
                <a:cs typeface="+mn-cs"/>
              </a:rPr>
              <a:t>Approach Light Systems</a:t>
            </a:r>
            <a:r>
              <a:rPr lang="en-US" sz="1200" b="0" i="0" kern="1200" smtClean="0">
                <a:solidFill>
                  <a:schemeClr val="tx1"/>
                </a:solidFill>
                <a:effectLst/>
                <a:latin typeface="+mn-lt"/>
                <a:ea typeface="+mn-ea"/>
                <a:cs typeface="+mn-cs"/>
              </a:rPr>
              <a:t/>
            </a:r>
            <a:br>
              <a:rPr lang="en-US" sz="1200" b="0" i="0" kern="1200" smtClean="0">
                <a:solidFill>
                  <a:schemeClr val="tx1"/>
                </a:solidFill>
                <a:effectLst/>
                <a:latin typeface="+mn-lt"/>
                <a:ea typeface="+mn-ea"/>
                <a:cs typeface="+mn-cs"/>
              </a:rPr>
            </a:br>
            <a:r>
              <a:rPr lang="en-US" sz="1200" b="0" i="0" kern="1200" smtClean="0">
                <a:solidFill>
                  <a:schemeClr val="tx1"/>
                </a:solidFill>
                <a:effectLst/>
                <a:latin typeface="+mn-lt"/>
                <a:ea typeface="+mn-ea"/>
                <a:cs typeface="+mn-cs"/>
              </a:rPr>
              <a:t>Approach light systems are primarily intended to provide a means to transition from instrument flight to visual flight for landing. </a:t>
            </a:r>
            <a:endParaRPr/>
          </a:p>
        </p:txBody>
      </p:sp>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 displaced ventilation system was incorporated into the design of SFO’s terminal 2. It was very suitable for terminal 2 because the terminal has high ceilings and there is no need to air condition the entire upper level which is an unoccupied zone. </a:t>
            </a:r>
          </a:p>
          <a:p>
            <a:pPr eaLnBrk="1" hangingPunct="1">
              <a:spcBef>
                <a:spcPct val="0"/>
              </a:spcBef>
            </a:pPr>
            <a:endParaRPr lang="en-US"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3F59BF-B3D1-4F21-B5C2-54A5F3CEF349}" type="slidenum">
              <a:rPr lang="en-US" smtClean="0"/>
              <a:pPr fontAlgn="base">
                <a:spcBef>
                  <a:spcPct val="0"/>
                </a:spcBef>
                <a:spcAft>
                  <a:spcPct val="0"/>
                </a:spcAft>
                <a:defRPr/>
              </a:pPr>
              <a:t>109</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mtClean="0"/>
              <a:t>The impact categories of a DVS includes:</a:t>
            </a:r>
          </a:p>
          <a:p>
            <a:pPr eaLnBrk="1" hangingPunct="1">
              <a:spcBef>
                <a:spcPct val="0"/>
              </a:spcBef>
            </a:pPr>
            <a:r>
              <a:rPr lang="en-US" smtClean="0"/>
              <a:t>	Thermal Comfort	Acoustical Comfort	Improved Air Quality </a:t>
            </a:r>
          </a:p>
          <a:p>
            <a:pPr lvl="2" eaLnBrk="1" hangingPunct="1">
              <a:spcBef>
                <a:spcPct val="0"/>
              </a:spcBef>
            </a:pPr>
            <a:r>
              <a:rPr lang="en-US" smtClean="0"/>
              <a:t>Energy Efficiency	CO2 Reduction	Lower Life Cycle Cost</a:t>
            </a:r>
          </a:p>
          <a:p>
            <a:pPr eaLnBrk="1" hangingPunct="1"/>
            <a:endParaRPr lang="en-US" smtClean="0"/>
          </a:p>
        </p:txBody>
      </p:sp>
      <p:sp>
        <p:nvSpPr>
          <p:cNvPr id="4" name="Slide Number Placeholder 3"/>
          <p:cNvSpPr>
            <a:spLocks noGrp="1"/>
          </p:cNvSpPr>
          <p:nvPr>
            <p:ph type="sldNum" sz="quarter" idx="5"/>
          </p:nvPr>
        </p:nvSpPr>
        <p:spPr/>
        <p:txBody>
          <a:bodyPr/>
          <a:lstStyle/>
          <a:p>
            <a:pPr>
              <a:defRPr/>
            </a:pPr>
            <a:fld id="{639CF0AF-030F-4DF8-B9F0-B7899382E942}" type="slidenum">
              <a:rPr lang="en-US" smtClean="0"/>
              <a:pPr>
                <a:defRPr/>
              </a:pPr>
              <a:t>110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3B084B-7AB5-447C-AA93-8585DBEDDDD6}" type="slidenum">
              <a:rPr lang="en-US" smtClean="0"/>
              <a:pPr fontAlgn="base">
                <a:spcBef>
                  <a:spcPct val="0"/>
                </a:spcBef>
                <a:spcAft>
                  <a:spcPct val="0"/>
                </a:spcAft>
                <a:defRPr/>
              </a:pPr>
              <a:t>111</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939718FE-2CCF-4C4F-9AEF-AE3102B5E324}" type="slidenum">
              <a:rPr lang="en-US" smtClean="0"/>
              <a:pPr>
                <a:defRPr/>
              </a:pPr>
              <a:t>112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8E65C9C2-E3B0-4DC7-B1D1-65EACA67001F}" type="slidenum">
              <a:rPr lang="en-US" smtClean="0"/>
              <a:pPr>
                <a:defRPr/>
              </a:pPr>
              <a:t>113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When compared to traditional overhead mixing systems, it was determined that the displacement system at the SFO terminal 2 would reduce energy consumption by 20% and CO2 emissions by an estimated 1,667 tonnes annually. </a:t>
            </a:r>
          </a:p>
          <a:p>
            <a:pPr eaLnBrk="1" hangingPunct="1">
              <a:spcBef>
                <a:spcPct val="0"/>
              </a:spcBef>
            </a:pPr>
            <a:endParaRPr lang="en-US"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97C490-F473-401F-84A4-6FE85728B4A5}" type="slidenum">
              <a:rPr lang="en-US" smtClean="0"/>
              <a:pPr fontAlgn="base">
                <a:spcBef>
                  <a:spcPct val="0"/>
                </a:spcBef>
                <a:spcAft>
                  <a:spcPct val="0"/>
                </a:spcAft>
                <a:defRPr/>
              </a:pPr>
              <a:t>114</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According to an MIT study on HVAC systems:</a:t>
            </a:r>
          </a:p>
          <a:p>
            <a:pPr eaLnBrk="1" hangingPunct="1">
              <a:spcBef>
                <a:spcPct val="0"/>
              </a:spcBef>
            </a:pPr>
            <a:endParaRPr lang="en-US" smtClean="0"/>
          </a:p>
          <a:p>
            <a:pPr eaLnBrk="1" hangingPunct="1">
              <a:spcBef>
                <a:spcPct val="0"/>
              </a:spcBef>
            </a:pPr>
            <a:r>
              <a:rPr lang="en-US" smtClean="0"/>
              <a:t>For a 720,000-square-foot building, a displaced ventilation system can have an overall cost saving of at least half million dollars over a 20-year life cycle.</a:t>
            </a:r>
          </a:p>
          <a:p>
            <a:pPr eaLnBrk="1" hangingPunct="1">
              <a:spcBef>
                <a:spcPct val="0"/>
              </a:spcBef>
            </a:pPr>
            <a:endParaRPr lang="en-US" smtClean="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CECF5F-770B-4287-BB63-8C3D7ABB8F36}" type="slidenum">
              <a:rPr lang="en-US" smtClean="0"/>
              <a:pPr fontAlgn="base">
                <a:spcBef>
                  <a:spcPct val="0"/>
                </a:spcBef>
                <a:spcAft>
                  <a:spcPct val="0"/>
                </a:spcAft>
                <a:defRPr/>
              </a:pPr>
              <a:t>115</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SFO did excellent in sustainability according to our framework. </a:t>
            </a:r>
          </a:p>
          <a:p>
            <a:pPr eaLnBrk="1" hangingPunct="1">
              <a:spcBef>
                <a:spcPct val="0"/>
              </a:spcBef>
            </a:pPr>
            <a:endParaRPr lang="en-US" smtClean="0"/>
          </a:p>
          <a:p>
            <a:pPr eaLnBrk="1" hangingPunct="1">
              <a:spcBef>
                <a:spcPct val="0"/>
              </a:spcBef>
            </a:pPr>
            <a:r>
              <a:rPr lang="en-US" smtClean="0"/>
              <a:t>Satisfying our 6 impact categories of:</a:t>
            </a:r>
          </a:p>
          <a:p>
            <a:pPr eaLnBrk="1" hangingPunct="1">
              <a:spcBef>
                <a:spcPct val="0"/>
              </a:spcBef>
            </a:pPr>
            <a:r>
              <a:rPr lang="en-US" smtClean="0"/>
              <a:t>	Thermal Comfort	Acoustical Comfort	Improved Air Quality </a:t>
            </a:r>
          </a:p>
          <a:p>
            <a:pPr lvl="2" eaLnBrk="1" hangingPunct="1">
              <a:spcBef>
                <a:spcPct val="0"/>
              </a:spcBef>
            </a:pPr>
            <a:r>
              <a:rPr lang="en-US" smtClean="0"/>
              <a:t>Energy Efficiency	CO2 Reduction	Lower Life Cycle Cost</a:t>
            </a: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346365-B4E1-4419-9574-6F11C0642AA5}" type="slidenum">
              <a:rPr lang="en-US" smtClean="0"/>
              <a:pPr fontAlgn="base">
                <a:spcBef>
                  <a:spcPct val="0"/>
                </a:spcBef>
                <a:spcAft>
                  <a:spcPct val="0"/>
                </a:spcAft>
                <a:defRPr/>
              </a:pPr>
              <a:t>116</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Helping SFO’s Terminal 2 to reduce the overall environmental footprint and becoming the first LEED Gold-certified airport terminal in the U.S. </a:t>
            </a:r>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D931FD-052F-4994-B0B0-896D395669C3}" type="slidenum">
              <a:rPr lang="en-US" smtClean="0"/>
              <a:pPr fontAlgn="base">
                <a:spcBef>
                  <a:spcPct val="0"/>
                </a:spcBef>
                <a:spcAft>
                  <a:spcPct val="0"/>
                </a:spcAft>
                <a:defRPr/>
              </a:pPr>
              <a:t>117</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pPr lvl="0" algn="just" rtl="0">
              <a:lnSpc>
                <a:spcPct val="115000"/>
              </a:lnSpc>
              <a:buClr>
                <a:srgbClr val="000000"/>
              </a:buClr>
              <a:buSzPct val="100000"/>
              <a:buFont typeface="Arial"/>
              <a:buNone/>
            </a:pPr>
            <a:r>
              <a:rPr lang="en" dirty="0" smtClean="0"/>
              <a:t>LED stands for light-emitting</a:t>
            </a:r>
            <a:r>
              <a:rPr lang="en" baseline="0" dirty="0" smtClean="0"/>
              <a:t> diode</a:t>
            </a:r>
            <a:r>
              <a:rPr lang="en" dirty="0" smtClean="0"/>
              <a:t>. That is, simply, a semiconductor device that converts electricity to light by using the movement of electrons. </a:t>
            </a:r>
          </a:p>
          <a:p>
            <a:endParaRPr lang="en" dirty="0" smtClean="0"/>
          </a:p>
          <a:p>
            <a:pPr lvl="0" algn="just" rtl="0">
              <a:lnSpc>
                <a:spcPct val="115000"/>
              </a:lnSpc>
              <a:buClr>
                <a:srgbClr val="000000"/>
              </a:buClr>
              <a:buSzPct val="100000"/>
              <a:buFont typeface="Arial"/>
              <a:buNone/>
            </a:pPr>
            <a:r>
              <a:rPr lang="en" dirty="0" smtClean="0"/>
              <a:t>LED lighting is a lamp or other light that uses LEDs as a source of illumination. Most lighting comes from an incandescent or fluorescent light bulb. </a:t>
            </a:r>
          </a:p>
          <a:p>
            <a:endParaRPr lang="en" dirty="0" smtClean="0"/>
          </a:p>
          <a:p>
            <a:pPr lvl="0" algn="just" rtl="0">
              <a:lnSpc>
                <a:spcPct val="115000"/>
              </a:lnSpc>
              <a:buClr>
                <a:srgbClr val="000000"/>
              </a:buClr>
              <a:buSzPct val="100000"/>
              <a:buFont typeface="Arial"/>
              <a:buNone/>
            </a:pPr>
            <a:r>
              <a:rPr lang="en" dirty="0" smtClean="0"/>
              <a:t>They are 300 percent more efficient than a compact fluorescent light (CFL), and 1,000 percent more efficient than an </a:t>
            </a:r>
            <a:r>
              <a:rPr lang="en" u="sng" dirty="0" smtClean="0">
                <a:solidFill>
                  <a:srgbClr val="24364F"/>
                </a:solidFill>
                <a:hlinkClick r:id="rId3"/>
              </a:rPr>
              <a:t>incandescent bulb</a:t>
            </a:r>
            <a:r>
              <a:rPr lang="en" dirty="0" smtClean="0"/>
              <a:t>. They have a very long life, about 50,000 hours of use at 70 percent of their original power.</a:t>
            </a:r>
          </a:p>
          <a:p>
            <a:endParaRPr lang="en" dirty="0" smtClean="0"/>
          </a:p>
          <a:p>
            <a:endParaRPr lang="en" dirty="0" smtClean="0"/>
          </a:p>
          <a:p>
            <a:endParaRPr dirty="0"/>
          </a:p>
        </p:txBody>
      </p:sp>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pPr lvl="0" rtl="0">
              <a:spcBef>
                <a:spcPts val="600"/>
              </a:spcBef>
              <a:buNone/>
            </a:pPr>
            <a:r>
              <a:rPr lang="en" sz="1200" dirty="0" smtClean="0">
                <a:solidFill>
                  <a:schemeClr val="dk1"/>
                </a:solidFill>
              </a:rPr>
              <a:t>LED bulbs last longer because they don’t have the same issues that standard bulbs do. They simply don’t have the parts (filaments, igniters, etc) that other bulbs do that break and cause a bulb to burn out.</a:t>
            </a:r>
          </a:p>
          <a:p>
            <a:pPr lvl="0" rtl="0">
              <a:spcBef>
                <a:spcPts val="600"/>
              </a:spcBef>
              <a:buNone/>
            </a:pPr>
            <a:r>
              <a:rPr lang="en" sz="1200" dirty="0" smtClean="0">
                <a:solidFill>
                  <a:schemeClr val="dk1"/>
                </a:solidFill>
              </a:rPr>
              <a:t>Unlike other light sources, LEDs usually don’t suddenly “burn out;” instead, they gradually fade in brightness over time.</a:t>
            </a:r>
          </a:p>
          <a:p>
            <a:endParaRPr lang="en" sz="1200" dirty="0" smtClean="0">
              <a:solidFill>
                <a:schemeClr val="dk1"/>
              </a:solidFill>
            </a:endParaRPr>
          </a:p>
          <a:p>
            <a:pPr lvl="0" rtl="0">
              <a:spcBef>
                <a:spcPts val="600"/>
              </a:spcBef>
              <a:buNone/>
            </a:pPr>
            <a:r>
              <a:rPr lang="en" sz="1200" dirty="0" smtClean="0">
                <a:solidFill>
                  <a:schemeClr val="dk1"/>
                </a:solidFill>
              </a:rPr>
              <a:t>LED useful life is generally based on the number of operating hours until the LED is emitting 70%of its initial light output.</a:t>
            </a:r>
          </a:p>
          <a:p>
            <a:endParaRPr lang="en" sz="1200" dirty="0" smtClean="0">
              <a:solidFill>
                <a:schemeClr val="dk1"/>
              </a:solidFill>
            </a:endParaRPr>
          </a:p>
          <a:p>
            <a:pPr lvl="0" rtl="0">
              <a:spcBef>
                <a:spcPts val="600"/>
              </a:spcBef>
              <a:buNone/>
            </a:pPr>
            <a:r>
              <a:rPr lang="en" sz="1200" dirty="0" smtClean="0">
                <a:solidFill>
                  <a:schemeClr val="dk1"/>
                </a:solidFill>
              </a:rPr>
              <a:t>Good quality white LEDs in well-designed fixtures are expected to have a rated useful life on the order of 30,000 to 50,000 hours. A typical incandescent lamp lasts about 1,000 hours; a comparable CFL lasts 8,000 to 10,000 hours.</a:t>
            </a:r>
          </a:p>
          <a:p>
            <a:endParaRPr lang="en" sz="1200" dirty="0" smtClean="0">
              <a:solidFill>
                <a:schemeClr val="dk1"/>
              </a:solidFill>
            </a:endParaRPr>
          </a:p>
          <a:p>
            <a:endParaRPr dirty="0"/>
          </a:p>
        </p:txBody>
      </p:sp>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pPr lvl="0"/>
            <a:r>
              <a:rPr lang="en" dirty="0" smtClean="0"/>
              <a:t>
The best white LED products meet or exceed the efficiency of fluorescent and high-intensity discharge (HID) light </a:t>
            </a:r>
          </a:p>
          <a:p>
            <a:pPr lvl="0"/>
            <a:r>
              <a:rPr lang="en" dirty="0" smtClean="0"/>
              <a:t>sources.</a:t>
            </a:r>
          </a:p>
          <a:p>
            <a:endParaRPr lang="en" dirty="0" smtClean="0"/>
          </a:p>
          <a:p>
            <a:pPr lvl="0" algn="just">
              <a:lnSpc>
                <a:spcPct val="115000"/>
              </a:lnSpc>
            </a:pPr>
            <a:r>
              <a:rPr lang="en" dirty="0" smtClean="0">
                <a:solidFill>
                  <a:srgbClr val="000000"/>
                </a:solidFill>
              </a:rPr>
              <a:t>They are 300 percent more efficient than a compact fluorescent light (CFL), and 1,000 percent more efficient than an incandescent bulb.</a:t>
            </a:r>
          </a:p>
          <a:p>
            <a:endParaRPr dirty="0"/>
          </a:p>
        </p:txBody>
      </p:sp>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sz="1200" dirty="0" smtClean="0"/>
              <a:t>Costs of LED lighting products vary widely. Good quality LED products currently carry a significant cost premium compared to standard lighting technologies. However, costs are declining rapidly. Recent industry roadmapping indicates prices for warm white LED packages have declined by half, from $36 to $18 per thousand lumens (kilolumens, klm) from 2009 to 2010. Prices are expected to continue to decline significantly to approximately $2/klm by 2015. It is important to compare total lamp replacement, electricity, and maintenance costs over the expected life of the LED product.</a:t>
            </a:r>
          </a:p>
          <a:p>
            <a:endParaRPr dirty="0"/>
          </a:p>
        </p:txBody>
      </p:sp>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dirty="0"/>
          </a:p>
        </p:txBody>
      </p:sp>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dirty="0"/>
          </a:p>
        </p:txBody>
      </p:sp>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r>
              <a:rPr lang="en-US" dirty="0" smtClean="0"/>
              <a:t>Reduce number of Light bulbs = reduce resource</a:t>
            </a:r>
            <a:r>
              <a:rPr lang="en-US" baseline="0" dirty="0" smtClean="0"/>
              <a:t> depletion</a:t>
            </a:r>
          </a:p>
          <a:p>
            <a:r>
              <a:rPr lang="en-US" baseline="0" dirty="0" smtClean="0"/>
              <a:t>LEDs produce less of – Hg, CO2, EMI, heat, etc</a:t>
            </a:r>
          </a:p>
          <a:p>
            <a:r>
              <a:rPr lang="en-US" baseline="0" dirty="0" smtClean="0"/>
              <a:t>LEDs require less electricity </a:t>
            </a:r>
          </a:p>
          <a:p>
            <a:r>
              <a:rPr lang="en-US" baseline="0" dirty="0" smtClean="0"/>
              <a:t>LEDs last longer so its also influence the resource category</a:t>
            </a:r>
          </a:p>
          <a:p>
            <a:r>
              <a:rPr lang="en-US" baseline="0" dirty="0" smtClean="0"/>
              <a:t>LEDs are recyclable </a:t>
            </a:r>
            <a:endParaRPr dirty="0"/>
          </a:p>
        </p:txBody>
      </p:sp>
      <p:sp>
        <p:nvSpPr>
          <p:cNvPr id="452" name="Shape 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1D8BD707-D9CF-40AE-B4C6-C98DA3205C09}" type="datetimeFigureOut">
              <a:rPr lang="en-US" smtClean="0"/>
              <a:pPr/>
              <a:t>2/12/2013</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B6F15528-21DE-4FAA-801E-634DDDAF4B2B}"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2/12/2013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2/12/2013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2/12/2013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2/12/2013</a:t>
            </a:fld>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2/12/2013</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1D8BD707-D9CF-40AE-B4C6-C98DA3205C09}" type="datetimeFigureOut">
              <a:rPr lang="en-US" smtClean="0"/>
              <a:pPr/>
              <a:t>2/12/2013</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10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3.jpg"/></Relationships>
</file>

<file path=ppt/slides/_rels/slide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9.wmf"/></Relationships>
</file>

<file path=ppt/slides/_rels/slide1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18.xml.rels><?xml version="1.0" encoding="UTF-8" standalone="yes"?>
<Relationships xmlns="http://schemas.openxmlformats.org/package/2006/relationships"><Relationship Id="rId3" Type="http://schemas.openxmlformats.org/officeDocument/2006/relationships/hyperlink" Target="http://www.energydesignresources.com/media/1723/EDR_DesignBriefs_displacementventilation.pdf?tracked=true" TargetMode="External"/><Relationship Id="rId2" Type="http://schemas.openxmlformats.org/officeDocument/2006/relationships/hyperlink" Target="http://tateinc.com/pdf/mit_cost_study.pdf"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37.gif"/></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2.gif"/><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58.xml.rels><?xml version="1.0" encoding="UTF-8" standalone="yes"?>
<Relationships xmlns="http://schemas.openxmlformats.org/package/2006/relationships"><Relationship Id="rId8" Type="http://schemas.openxmlformats.org/officeDocument/2006/relationships/hyperlink" Target="http://emerald.ts.odu.edu/Apps/FAAUDCA.nsf/SunEnvironmentEvaluationofAirfield2nd.pdf?OpenFileResource" TargetMode="External"/><Relationship Id="rId13" Type="http://schemas.openxmlformats.org/officeDocument/2006/relationships/hyperlink" Target="http://www.vividleds.us/pages/airport-led-lighting.html" TargetMode="External"/><Relationship Id="rId3" Type="http://schemas.openxmlformats.org/officeDocument/2006/relationships/image" Target="../media/image46.jpeg"/><Relationship Id="rId7" Type="http://schemas.openxmlformats.org/officeDocument/2006/relationships/hyperlink" Target="http://apps1.eere.energy.gov/buildings/publications/pdfs/ssl/led_basics.pdf" TargetMode="External"/><Relationship Id="rId12" Type="http://schemas.openxmlformats.org/officeDocument/2006/relationships/hyperlink" Target="http://www.popularmechanics.com/home/reviews/news/4217864"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apps1.eere.energy.gov/buildings/publications/pdfs/ssl/energy_efficiency_white_leds.pdf" TargetMode="External"/><Relationship Id="rId11" Type="http://schemas.openxmlformats.org/officeDocument/2006/relationships/hyperlink" Target="http://www.lrc.rpi.edu/resources/newsroom/pdf/2007/BlueTaxiway8511.pdf" TargetMode="External"/><Relationship Id="rId5" Type="http://schemas.openxmlformats.org/officeDocument/2006/relationships/hyperlink" Target="http://lindsays5624.hubpages.com/hub/How-much-CO2-does-a-light-bulb-use" TargetMode="External"/><Relationship Id="rId10" Type="http://schemas.openxmlformats.org/officeDocument/2006/relationships/hyperlink" Target="http://www.genesislamp.com/11a21rulibua.html" TargetMode="External"/><Relationship Id="rId4" Type="http://schemas.openxmlformats.org/officeDocument/2006/relationships/image" Target="../media/image47.jpeg"/><Relationship Id="rId9" Type="http://schemas.openxmlformats.org/officeDocument/2006/relationships/hyperlink" Target="http://www.faa.gov/regulations_policies/advisory_circulars/index.cfm/go/document.list/parentTopicID/63"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diagramColors" Target="../diagrams/colors3.xml"/><Relationship Id="rId3" Type="http://schemas.openxmlformats.org/officeDocument/2006/relationships/image" Target="../media/image46.jpeg"/><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 Type="http://schemas.openxmlformats.org/officeDocument/2006/relationships/notesSlide" Target="../notesSlides/notesSlide13.xml"/><Relationship Id="rId16" Type="http://schemas.openxmlformats.org/officeDocument/2006/relationships/diagramLayout" Target="../diagrams/layout3.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diagramData" Target="../diagrams/data3.xml"/><Relationship Id="rId10" Type="http://schemas.openxmlformats.org/officeDocument/2006/relationships/diagramData" Target="../diagrams/data2.xml"/><Relationship Id="rId19" Type="http://schemas.microsoft.com/office/2007/relationships/diagramDrawing" Target="../diagrams/drawing3.xml"/><Relationship Id="rId4" Type="http://schemas.openxmlformats.org/officeDocument/2006/relationships/image" Target="../media/image47.jpeg"/><Relationship Id="rId9" Type="http://schemas.microsoft.com/office/2007/relationships/diagramDrawing" Target="../diagrams/drawing1.xml"/><Relationship Id="rId14" Type="http://schemas.microsoft.com/office/2007/relationships/diagramDrawing" Target="../diagrams/drawing2.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diagramColors" Target="../diagrams/colors5.xml"/><Relationship Id="rId18" Type="http://schemas.openxmlformats.org/officeDocument/2006/relationships/diagramColors" Target="../diagrams/colors6.xml"/><Relationship Id="rId3" Type="http://schemas.openxmlformats.org/officeDocument/2006/relationships/image" Target="../media/image46.jpeg"/><Relationship Id="rId7" Type="http://schemas.openxmlformats.org/officeDocument/2006/relationships/diagramQuickStyle" Target="../diagrams/quickStyle4.xml"/><Relationship Id="rId12" Type="http://schemas.openxmlformats.org/officeDocument/2006/relationships/diagramQuickStyle" Target="../diagrams/quickStyle5.xml"/><Relationship Id="rId17" Type="http://schemas.openxmlformats.org/officeDocument/2006/relationships/diagramQuickStyle" Target="../diagrams/quickStyle6.xml"/><Relationship Id="rId2" Type="http://schemas.openxmlformats.org/officeDocument/2006/relationships/notesSlide" Target="../notesSlides/notesSlide14.xml"/><Relationship Id="rId16" Type="http://schemas.openxmlformats.org/officeDocument/2006/relationships/diagramLayout" Target="../diagrams/layout6.xml"/><Relationship Id="rId1" Type="http://schemas.openxmlformats.org/officeDocument/2006/relationships/slideLayout" Target="../slideLayouts/slideLayout2.xml"/><Relationship Id="rId6" Type="http://schemas.openxmlformats.org/officeDocument/2006/relationships/diagramLayout" Target="../diagrams/layout4.xml"/><Relationship Id="rId11" Type="http://schemas.openxmlformats.org/officeDocument/2006/relationships/diagramLayout" Target="../diagrams/layout5.xml"/><Relationship Id="rId5" Type="http://schemas.openxmlformats.org/officeDocument/2006/relationships/diagramData" Target="../diagrams/data4.xml"/><Relationship Id="rId15" Type="http://schemas.openxmlformats.org/officeDocument/2006/relationships/diagramData" Target="../diagrams/data6.xml"/><Relationship Id="rId10" Type="http://schemas.openxmlformats.org/officeDocument/2006/relationships/diagramData" Target="../diagrams/data5.xml"/><Relationship Id="rId19" Type="http://schemas.microsoft.com/office/2007/relationships/diagramDrawing" Target="../diagrams/drawing6.xml"/><Relationship Id="rId4" Type="http://schemas.openxmlformats.org/officeDocument/2006/relationships/image" Target="../media/image47.jpeg"/><Relationship Id="rId9" Type="http://schemas.microsoft.com/office/2007/relationships/diagramDrawing" Target="../diagrams/drawing4.xml"/><Relationship Id="rId14" Type="http://schemas.microsoft.com/office/2007/relationships/diagramDrawing" Target="../diagrams/drawing5.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emf"/></Relationships>
</file>

<file path=ppt/slides/_rels/slide70.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diagramColors" Target="../diagrams/colors8.xml"/><Relationship Id="rId18" Type="http://schemas.openxmlformats.org/officeDocument/2006/relationships/diagramColors" Target="../diagrams/colors9.xml"/><Relationship Id="rId3" Type="http://schemas.openxmlformats.org/officeDocument/2006/relationships/image" Target="../media/image46.jpeg"/><Relationship Id="rId7" Type="http://schemas.openxmlformats.org/officeDocument/2006/relationships/diagramQuickStyle" Target="../diagrams/quickStyle7.xml"/><Relationship Id="rId12" Type="http://schemas.openxmlformats.org/officeDocument/2006/relationships/diagramQuickStyle" Target="../diagrams/quickStyle8.xml"/><Relationship Id="rId17" Type="http://schemas.openxmlformats.org/officeDocument/2006/relationships/diagramQuickStyle" Target="../diagrams/quickStyle9.xml"/><Relationship Id="rId2" Type="http://schemas.openxmlformats.org/officeDocument/2006/relationships/notesSlide" Target="../notesSlides/notesSlide15.xml"/><Relationship Id="rId16" Type="http://schemas.openxmlformats.org/officeDocument/2006/relationships/diagramLayout" Target="../diagrams/layout9.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diagramLayout" Target="../diagrams/layout8.xml"/><Relationship Id="rId5" Type="http://schemas.openxmlformats.org/officeDocument/2006/relationships/diagramData" Target="../diagrams/data7.xml"/><Relationship Id="rId15" Type="http://schemas.openxmlformats.org/officeDocument/2006/relationships/diagramData" Target="../diagrams/data9.xml"/><Relationship Id="rId10" Type="http://schemas.openxmlformats.org/officeDocument/2006/relationships/diagramData" Target="../diagrams/data8.xml"/><Relationship Id="rId19" Type="http://schemas.microsoft.com/office/2007/relationships/diagramDrawing" Target="../diagrams/drawing9.xml"/><Relationship Id="rId4" Type="http://schemas.openxmlformats.org/officeDocument/2006/relationships/image" Target="../media/image47.jpeg"/><Relationship Id="rId9" Type="http://schemas.microsoft.com/office/2007/relationships/diagramDrawing" Target="../diagrams/drawing7.xml"/><Relationship Id="rId14" Type="http://schemas.microsoft.com/office/2007/relationships/diagramDrawing" Target="../diagrams/drawing8.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diagramColors" Target="../diagrams/colors11.xml"/><Relationship Id="rId18" Type="http://schemas.openxmlformats.org/officeDocument/2006/relationships/diagramColors" Target="../diagrams/colors12.xml"/><Relationship Id="rId3" Type="http://schemas.openxmlformats.org/officeDocument/2006/relationships/image" Target="../media/image46.jpeg"/><Relationship Id="rId7" Type="http://schemas.openxmlformats.org/officeDocument/2006/relationships/diagramQuickStyle" Target="../diagrams/quickStyle10.xml"/><Relationship Id="rId12" Type="http://schemas.openxmlformats.org/officeDocument/2006/relationships/diagramQuickStyle" Target="../diagrams/quickStyle11.xml"/><Relationship Id="rId17" Type="http://schemas.openxmlformats.org/officeDocument/2006/relationships/diagramQuickStyle" Target="../diagrams/quickStyle12.xml"/><Relationship Id="rId2" Type="http://schemas.openxmlformats.org/officeDocument/2006/relationships/notesSlide" Target="../notesSlides/notesSlide16.xml"/><Relationship Id="rId16" Type="http://schemas.openxmlformats.org/officeDocument/2006/relationships/diagramLayout" Target="../diagrams/layout12.xml"/><Relationship Id="rId1" Type="http://schemas.openxmlformats.org/officeDocument/2006/relationships/slideLayout" Target="../slideLayouts/slideLayout2.xml"/><Relationship Id="rId6" Type="http://schemas.openxmlformats.org/officeDocument/2006/relationships/diagramLayout" Target="../diagrams/layout10.xml"/><Relationship Id="rId11" Type="http://schemas.openxmlformats.org/officeDocument/2006/relationships/diagramLayout" Target="../diagrams/layout11.xml"/><Relationship Id="rId5" Type="http://schemas.openxmlformats.org/officeDocument/2006/relationships/diagramData" Target="../diagrams/data10.xml"/><Relationship Id="rId15" Type="http://schemas.openxmlformats.org/officeDocument/2006/relationships/diagramData" Target="../diagrams/data12.xml"/><Relationship Id="rId10" Type="http://schemas.openxmlformats.org/officeDocument/2006/relationships/diagramData" Target="../diagrams/data11.xml"/><Relationship Id="rId19" Type="http://schemas.microsoft.com/office/2007/relationships/diagramDrawing" Target="../diagrams/drawing12.xml"/><Relationship Id="rId4" Type="http://schemas.openxmlformats.org/officeDocument/2006/relationships/image" Target="../media/image47.jpeg"/><Relationship Id="rId9" Type="http://schemas.microsoft.com/office/2007/relationships/diagramDrawing" Target="../diagrams/drawing10.xml"/><Relationship Id="rId14" Type="http://schemas.microsoft.com/office/2007/relationships/diagramDrawing" Target="../diagrams/drawing11.xml"/></Relationships>
</file>

<file path=ppt/slides/_rels/slide7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79.xml.rels><?xml version="1.0" encoding="UTF-8" standalone="yes"?>
<Relationships xmlns="http://schemas.openxmlformats.org/package/2006/relationships"><Relationship Id="rId8" Type="http://schemas.openxmlformats.org/officeDocument/2006/relationships/diagramColors" Target="../diagrams/colors13.xml"/><Relationship Id="rId13" Type="http://schemas.openxmlformats.org/officeDocument/2006/relationships/diagramColors" Target="../diagrams/colors14.xml"/><Relationship Id="rId18" Type="http://schemas.openxmlformats.org/officeDocument/2006/relationships/diagramColors" Target="../diagrams/colors15.xml"/><Relationship Id="rId3" Type="http://schemas.openxmlformats.org/officeDocument/2006/relationships/image" Target="../media/image46.jpeg"/><Relationship Id="rId7" Type="http://schemas.openxmlformats.org/officeDocument/2006/relationships/diagramQuickStyle" Target="../diagrams/quickStyle13.xml"/><Relationship Id="rId12" Type="http://schemas.openxmlformats.org/officeDocument/2006/relationships/diagramQuickStyle" Target="../diagrams/quickStyle14.xml"/><Relationship Id="rId17" Type="http://schemas.openxmlformats.org/officeDocument/2006/relationships/diagramQuickStyle" Target="../diagrams/quickStyle15.xml"/><Relationship Id="rId2" Type="http://schemas.openxmlformats.org/officeDocument/2006/relationships/notesSlide" Target="../notesSlides/notesSlide18.xml"/><Relationship Id="rId16" Type="http://schemas.openxmlformats.org/officeDocument/2006/relationships/diagramLayout" Target="../diagrams/layout15.xml"/><Relationship Id="rId1" Type="http://schemas.openxmlformats.org/officeDocument/2006/relationships/slideLayout" Target="../slideLayouts/slideLayout2.xml"/><Relationship Id="rId6" Type="http://schemas.openxmlformats.org/officeDocument/2006/relationships/diagramLayout" Target="../diagrams/layout13.xml"/><Relationship Id="rId11" Type="http://schemas.openxmlformats.org/officeDocument/2006/relationships/diagramLayout" Target="../diagrams/layout14.xml"/><Relationship Id="rId5" Type="http://schemas.openxmlformats.org/officeDocument/2006/relationships/diagramData" Target="../diagrams/data13.xml"/><Relationship Id="rId15" Type="http://schemas.openxmlformats.org/officeDocument/2006/relationships/diagramData" Target="../diagrams/data15.xml"/><Relationship Id="rId10" Type="http://schemas.openxmlformats.org/officeDocument/2006/relationships/diagramData" Target="../diagrams/data14.xml"/><Relationship Id="rId19" Type="http://schemas.microsoft.com/office/2007/relationships/diagramDrawing" Target="../diagrams/drawing15.xml"/><Relationship Id="rId4" Type="http://schemas.openxmlformats.org/officeDocument/2006/relationships/image" Target="../media/image47.jpeg"/><Relationship Id="rId9" Type="http://schemas.microsoft.com/office/2007/relationships/diagramDrawing" Target="../diagrams/drawing13.xml"/><Relationship Id="rId14" Type="http://schemas.microsoft.com/office/2007/relationships/diagramDrawing" Target="../diagrams/drawing14.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hyperlink" Target="http://www.eiolca.net/" TargetMode="External"/></Relationships>
</file>

<file path=ppt/slides/_rels/slide80.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47.jpeg"/><Relationship Id="rId7" Type="http://schemas.openxmlformats.org/officeDocument/2006/relationships/diagramColors" Target="../diagrams/colors16.xml"/><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8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8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8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8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6.xml"/><Relationship Id="rId5" Type="http://schemas.openxmlformats.org/officeDocument/2006/relationships/image" Target="../media/image3.jp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9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9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496" y="381000"/>
            <a:ext cx="1117600" cy="838200"/>
          </a:xfrm>
          <a:prstGeom prst="rect">
            <a:avLst/>
          </a:prstGeom>
        </p:spPr>
      </p:pic>
      <p:sp>
        <p:nvSpPr>
          <p:cNvPr id="2" name="Title 1"/>
          <p:cNvSpPr>
            <a:spLocks noGrp="1"/>
          </p:cNvSpPr>
          <p:nvPr>
            <p:ph type="title"/>
          </p:nvPr>
        </p:nvSpPr>
        <p:spPr>
          <a:xfrm>
            <a:off x="1371600" y="533400"/>
            <a:ext cx="7315200" cy="685800"/>
          </a:xfrm>
        </p:spPr>
        <p:txBody>
          <a:bodyPr>
            <a:noAutofit/>
          </a:bodyPr>
          <a:lstStyle/>
          <a:p>
            <a:pPr algn="ctr"/>
            <a:r>
              <a:rPr lang="en-US" sz="2800" b="1" i="1" dirty="0" smtClean="0"/>
              <a:t>Sustainable Airport Design &amp; Evaluation</a:t>
            </a:r>
            <a:endParaRPr lang="en-US" sz="2800" b="1"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2859" y="4893071"/>
            <a:ext cx="1571625" cy="1502474"/>
          </a:xfrm>
          <a:prstGeom prst="rect">
            <a:avLst/>
          </a:prstGeom>
        </p:spPr>
      </p:pic>
      <p:pic>
        <p:nvPicPr>
          <p:cNvPr id="1028" name="Picture 4" descr="http://coastalairsystems.webs.com/SFO-12-1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524000"/>
            <a:ext cx="4876800" cy="44700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10200" y="1925472"/>
            <a:ext cx="3200400" cy="3693319"/>
          </a:xfrm>
          <a:prstGeom prst="rect">
            <a:avLst/>
          </a:prstGeom>
          <a:noFill/>
        </p:spPr>
        <p:txBody>
          <a:bodyPr wrap="square" rtlCol="0">
            <a:spAutoFit/>
          </a:bodyPr>
          <a:lstStyle/>
          <a:p>
            <a:r>
              <a:rPr lang="en-US" dirty="0" smtClean="0"/>
              <a:t>Advisor: </a:t>
            </a:r>
          </a:p>
          <a:p>
            <a:r>
              <a:rPr lang="en-US" dirty="0" smtClean="0"/>
              <a:t>    </a:t>
            </a:r>
            <a:r>
              <a:rPr lang="en-US" dirty="0" err="1" smtClean="0"/>
              <a:t>Jasenka</a:t>
            </a:r>
            <a:r>
              <a:rPr lang="en-US" dirty="0" smtClean="0"/>
              <a:t> </a:t>
            </a:r>
            <a:r>
              <a:rPr lang="en-US" dirty="0" err="1" smtClean="0"/>
              <a:t>Rakas</a:t>
            </a:r>
            <a:r>
              <a:rPr lang="en-US" dirty="0" smtClean="0"/>
              <a:t>, Ph.D.</a:t>
            </a:r>
          </a:p>
          <a:p>
            <a:endParaRPr lang="en-US" dirty="0"/>
          </a:p>
          <a:p>
            <a:r>
              <a:rPr lang="en-US" dirty="0" smtClean="0"/>
              <a:t>Team:</a:t>
            </a:r>
          </a:p>
          <a:p>
            <a:pPr marL="285750" indent="-285750">
              <a:buFont typeface="Arial" pitchFamily="34" charset="0"/>
              <a:buChar char="•"/>
            </a:pPr>
            <a:r>
              <a:rPr lang="en-US" dirty="0" smtClean="0"/>
              <a:t>Derek Doan</a:t>
            </a:r>
          </a:p>
          <a:p>
            <a:pPr marL="285750" indent="-285750">
              <a:buFont typeface="Arial" pitchFamily="34" charset="0"/>
              <a:buChar char="•"/>
            </a:pPr>
            <a:r>
              <a:rPr lang="en-US" dirty="0" smtClean="0"/>
              <a:t>Connie Lau</a:t>
            </a:r>
          </a:p>
          <a:p>
            <a:pPr marL="285750" indent="-285750">
              <a:buFont typeface="Arial" pitchFamily="34" charset="0"/>
              <a:buChar char="•"/>
            </a:pPr>
            <a:r>
              <a:rPr lang="en-US" dirty="0" smtClean="0"/>
              <a:t>Elmira </a:t>
            </a:r>
            <a:r>
              <a:rPr lang="en-US" dirty="0" err="1" smtClean="0"/>
              <a:t>Manafiafkham</a:t>
            </a:r>
            <a:endParaRPr lang="en-US" dirty="0" smtClean="0"/>
          </a:p>
          <a:p>
            <a:pPr marL="285750" indent="-285750">
              <a:buFont typeface="Arial" pitchFamily="34" charset="0"/>
              <a:buChar char="•"/>
            </a:pPr>
            <a:r>
              <a:rPr lang="en-US" dirty="0" smtClean="0"/>
              <a:t>Amir </a:t>
            </a:r>
            <a:r>
              <a:rPr lang="en-US" dirty="0" err="1" smtClean="0"/>
              <a:t>Orangi</a:t>
            </a:r>
            <a:endParaRPr lang="en-US" dirty="0" smtClean="0"/>
          </a:p>
          <a:p>
            <a:pPr marL="285750" indent="-285750">
              <a:buFont typeface="Arial" pitchFamily="34" charset="0"/>
              <a:buChar char="•"/>
            </a:pPr>
            <a:r>
              <a:rPr lang="en-US" dirty="0" smtClean="0"/>
              <a:t>Adrian Quiroz</a:t>
            </a:r>
          </a:p>
          <a:p>
            <a:pPr marL="285750" indent="-285750">
              <a:buFont typeface="Arial" pitchFamily="34" charset="0"/>
              <a:buChar char="•"/>
            </a:pPr>
            <a:r>
              <a:rPr lang="en-US" dirty="0" smtClean="0"/>
              <a:t>Lenard Tran</a:t>
            </a:r>
          </a:p>
          <a:p>
            <a:pPr marL="285750" indent="-285750">
              <a:buFont typeface="Arial" pitchFamily="34" charset="0"/>
              <a:buChar char="•"/>
            </a:pPr>
            <a:r>
              <a:rPr lang="en-US" dirty="0" smtClean="0"/>
              <a:t>Alexander Winn</a:t>
            </a:r>
          </a:p>
          <a:p>
            <a:pPr marL="285750" indent="-285750">
              <a:buFont typeface="Arial" pitchFamily="34" charset="0"/>
              <a:buChar char="•"/>
            </a:pPr>
            <a:r>
              <a:rPr lang="en-US" dirty="0" smtClean="0"/>
              <a:t>Vicky </a:t>
            </a:r>
            <a:r>
              <a:rPr lang="en-US" dirty="0" err="1" smtClean="0"/>
              <a:t>Woen</a:t>
            </a:r>
            <a:endParaRPr lang="en-US" dirty="0" smtClean="0"/>
          </a:p>
          <a:p>
            <a:pPr marL="285750" indent="-285750">
              <a:buFont typeface="Arial" pitchFamily="34" charset="0"/>
              <a:buChar char="•"/>
            </a:pPr>
            <a:r>
              <a:rPr lang="en-US" dirty="0" smtClean="0"/>
              <a:t>Ollie Zhou</a:t>
            </a:r>
            <a:endParaRPr lang="en-US" dirty="0"/>
          </a:p>
        </p:txBody>
      </p:sp>
      <p:sp>
        <p:nvSpPr>
          <p:cNvPr id="7" name="Rectangle 6"/>
          <p:cNvSpPr/>
          <p:nvPr/>
        </p:nvSpPr>
        <p:spPr>
          <a:xfrm>
            <a:off x="457200" y="5943600"/>
            <a:ext cx="3682052" cy="246221"/>
          </a:xfrm>
          <a:prstGeom prst="rect">
            <a:avLst/>
          </a:prstGeom>
        </p:spPr>
        <p:txBody>
          <a:bodyPr wrap="square">
            <a:spAutoFit/>
          </a:bodyPr>
          <a:lstStyle/>
          <a:p>
            <a:r>
              <a:rPr lang="en-US" sz="1000" dirty="0">
                <a:solidFill>
                  <a:srgbClr val="7030A0"/>
                </a:solidFill>
              </a:rPr>
              <a:t>http://coastalairsystems.webs.com/ourcentralhub.htm</a:t>
            </a:r>
          </a:p>
        </p:txBody>
      </p:sp>
    </p:spTree>
    <p:extLst>
      <p:ext uri="{BB962C8B-B14F-4D97-AF65-F5344CB8AC3E}">
        <p14:creationId xmlns:p14="http://schemas.microsoft.com/office/powerpoint/2010/main" val="1218606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2438400" y="619125"/>
            <a:ext cx="5486400" cy="752475"/>
          </a:xfrm>
        </p:spPr>
        <p:txBody>
          <a:bodyPr>
            <a:normAutofit/>
          </a:bodyPr>
          <a:lstStyle/>
          <a:p>
            <a:pPr algn="ctr"/>
            <a:r>
              <a:rPr lang="en-US" sz="3000" b="1" i="1" dirty="0"/>
              <a:t>Airfield: Pavement Materials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876800"/>
            <a:ext cx="1571625" cy="1502474"/>
          </a:xfrm>
          <a:prstGeom prst="rect">
            <a:avLst/>
          </a:prstGeom>
        </p:spPr>
      </p:pic>
      <p:sp>
        <p:nvSpPr>
          <p:cNvPr id="3" name="TextBox 2"/>
          <p:cNvSpPr txBox="1"/>
          <p:nvPr/>
        </p:nvSpPr>
        <p:spPr>
          <a:xfrm>
            <a:off x="685800" y="1613942"/>
            <a:ext cx="65532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Water withdrawal                     RCRA waste</a:t>
            </a:r>
            <a:endParaRPr lang="en-US" sz="2400" dirty="0">
              <a:latin typeface="Times New Roman" pitchFamily="18" charset="0"/>
              <a:cs typeface="Times New Roman" pitchFamily="18" charset="0"/>
            </a:endParaRPr>
          </a:p>
        </p:txBody>
      </p:sp>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426" y="2099209"/>
            <a:ext cx="3725034" cy="2362200"/>
          </a:xfrm>
          <a:prstGeom prst="rect">
            <a:avLst/>
          </a:prstGeom>
          <a:noFill/>
          <a:ln>
            <a:noFill/>
          </a:ln>
        </p:spPr>
      </p:pic>
      <p:pic>
        <p:nvPicPr>
          <p:cNvPr id="8" name="Pictur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1" y="2099209"/>
            <a:ext cx="4086224" cy="2362200"/>
          </a:xfrm>
          <a:prstGeom prst="rect">
            <a:avLst/>
          </a:prstGeom>
          <a:noFill/>
          <a:ln>
            <a:noFill/>
          </a:ln>
        </p:spPr>
      </p:pic>
    </p:spTree>
    <p:extLst>
      <p:ext uri="{BB962C8B-B14F-4D97-AF65-F5344CB8AC3E}">
        <p14:creationId xmlns:p14="http://schemas.microsoft.com/office/powerpoint/2010/main" val="88859571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a:stretch>
            <a:fillRect/>
          </a:stretch>
        </p:blipFill>
        <p:spPr bwMode="auto">
          <a:xfrm>
            <a:off x="609600" y="762000"/>
            <a:ext cx="7848600" cy="5747657"/>
          </a:xfrm>
          <a:prstGeom prst="rect">
            <a:avLst/>
          </a:prstGeom>
          <a:noFill/>
          <a:ln w="9525">
            <a:noFill/>
            <a:miter lim="800000"/>
            <a:headEnd/>
            <a:tailEnd/>
          </a:ln>
        </p:spPr>
      </p:pic>
    </p:spTree>
    <p:extLst>
      <p:ext uri="{BB962C8B-B14F-4D97-AF65-F5344CB8AC3E}">
        <p14:creationId xmlns:p14="http://schemas.microsoft.com/office/powerpoint/2010/main" val="328061264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PV vs. CSP</a:t>
            </a:r>
            <a:endParaRPr lang="en-US" dirty="0"/>
          </a:p>
        </p:txBody>
      </p:sp>
      <p:sp>
        <p:nvSpPr>
          <p:cNvPr id="3" name="Content Placeholder 2"/>
          <p:cNvSpPr>
            <a:spLocks noGrp="1"/>
          </p:cNvSpPr>
          <p:nvPr>
            <p:ph idx="1"/>
          </p:nvPr>
        </p:nvSpPr>
        <p:spPr/>
        <p:txBody>
          <a:bodyPr/>
          <a:lstStyle/>
          <a:p>
            <a:r>
              <a:rPr lang="en-US" dirty="0" smtClean="0"/>
              <a:t>PV –  </a:t>
            </a:r>
            <a:r>
              <a:rPr lang="en-US" dirty="0"/>
              <a:t>S</a:t>
            </a:r>
            <a:r>
              <a:rPr lang="en-US" dirty="0" smtClean="0"/>
              <a:t>olar </a:t>
            </a:r>
            <a:r>
              <a:rPr lang="en-US" dirty="0"/>
              <a:t>P</a:t>
            </a:r>
            <a:r>
              <a:rPr lang="en-US" dirty="0" smtClean="0"/>
              <a:t>hotovoltaic</a:t>
            </a:r>
          </a:p>
          <a:p>
            <a:pPr lvl="1"/>
            <a:r>
              <a:rPr lang="en-US" dirty="0" smtClean="0"/>
              <a:t>Absorb sunlight</a:t>
            </a:r>
          </a:p>
          <a:p>
            <a:pPr lvl="1"/>
            <a:r>
              <a:rPr lang="en-US" dirty="0" smtClean="0"/>
              <a:t>Small surface area</a:t>
            </a:r>
          </a:p>
          <a:p>
            <a:pPr lvl="1"/>
            <a:r>
              <a:rPr lang="en-US" dirty="0" smtClean="0"/>
              <a:t>Readily installed</a:t>
            </a:r>
          </a:p>
          <a:p>
            <a:r>
              <a:rPr lang="en-US" dirty="0" smtClean="0"/>
              <a:t>CSP - Concentrated </a:t>
            </a:r>
            <a:r>
              <a:rPr lang="en-US" dirty="0"/>
              <a:t>Solar Power </a:t>
            </a:r>
            <a:endParaRPr lang="en-US" dirty="0" smtClean="0"/>
          </a:p>
          <a:p>
            <a:pPr lvl="1"/>
            <a:r>
              <a:rPr lang="en-US" dirty="0" smtClean="0"/>
              <a:t>Large surface area</a:t>
            </a:r>
          </a:p>
          <a:p>
            <a:pPr lvl="1"/>
            <a:r>
              <a:rPr lang="en-US" dirty="0" smtClean="0"/>
              <a:t>Can store energy to be used later</a:t>
            </a:r>
          </a:p>
          <a:p>
            <a:pPr lvl="1"/>
            <a:r>
              <a:rPr lang="en-US" dirty="0" smtClean="0"/>
              <a:t>Potential glaring</a:t>
            </a:r>
            <a:endParaRPr lang="en-US" dirty="0"/>
          </a:p>
        </p:txBody>
      </p:sp>
    </p:spTree>
    <p:extLst>
      <p:ext uri="{BB962C8B-B14F-4D97-AF65-F5344CB8AC3E}">
        <p14:creationId xmlns:p14="http://schemas.microsoft.com/office/powerpoint/2010/main" val="292823094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57200"/>
            <a:ext cx="3429000" cy="769257"/>
          </a:xfrm>
        </p:spPr>
        <p:txBody>
          <a:bodyPr/>
          <a:lstStyle/>
          <a:p>
            <a:r>
              <a:rPr lang="en-US" dirty="0" smtClean="0"/>
              <a:t>Case Studies</a:t>
            </a:r>
            <a:endParaRPr lang="en-US" dirty="0"/>
          </a:p>
        </p:txBody>
      </p:sp>
      <p:sp>
        <p:nvSpPr>
          <p:cNvPr id="3" name="Content Placeholder 2"/>
          <p:cNvSpPr>
            <a:spLocks noGrp="1"/>
          </p:cNvSpPr>
          <p:nvPr>
            <p:ph idx="1"/>
          </p:nvPr>
        </p:nvSpPr>
        <p:spPr>
          <a:xfrm>
            <a:off x="1066800" y="1295400"/>
            <a:ext cx="6777317" cy="3508977"/>
          </a:xfrm>
        </p:spPr>
        <p:txBody>
          <a:bodyPr>
            <a:normAutofit fontScale="92500" lnSpcReduction="10000"/>
          </a:bodyPr>
          <a:lstStyle/>
          <a:p>
            <a:r>
              <a:rPr lang="en-US" dirty="0"/>
              <a:t>Metropolitan Oakland International Airport – California </a:t>
            </a:r>
            <a:endParaRPr lang="en-US" dirty="0" smtClean="0"/>
          </a:p>
          <a:p>
            <a:pPr lvl="1"/>
            <a:r>
              <a:rPr lang="en-US" dirty="0" smtClean="0"/>
              <a:t>Glaring and Radar Interference</a:t>
            </a:r>
          </a:p>
          <a:p>
            <a:r>
              <a:rPr lang="en-US" dirty="0" smtClean="0"/>
              <a:t>SFO and </a:t>
            </a:r>
            <a:r>
              <a:rPr lang="en-US" dirty="0"/>
              <a:t>Fresno Yosemite International (FYI) Airport </a:t>
            </a:r>
            <a:endParaRPr lang="en-US" dirty="0" smtClean="0"/>
          </a:p>
          <a:p>
            <a:pPr lvl="1"/>
            <a:r>
              <a:rPr lang="en-US" dirty="0" smtClean="0"/>
              <a:t>Unused lands</a:t>
            </a:r>
          </a:p>
          <a:p>
            <a:r>
              <a:rPr lang="en-US" dirty="0"/>
              <a:t>Denver International Airport </a:t>
            </a:r>
            <a:endParaRPr lang="en-US" dirty="0" smtClean="0"/>
          </a:p>
          <a:p>
            <a:pPr lvl="1"/>
            <a:r>
              <a:rPr lang="en-US" dirty="0" smtClean="0"/>
              <a:t>Tracking system vs. Non-tracking system</a:t>
            </a:r>
          </a:p>
          <a:p>
            <a:r>
              <a:rPr lang="en-US" dirty="0"/>
              <a:t>Georgia Institute of Technology </a:t>
            </a:r>
            <a:endParaRPr lang="en-US" dirty="0" smtClean="0"/>
          </a:p>
          <a:p>
            <a:pPr lvl="1"/>
            <a:r>
              <a:rPr lang="en-US" dirty="0" smtClean="0"/>
              <a:t>Cost effective</a:t>
            </a:r>
          </a:p>
        </p:txBody>
      </p:sp>
    </p:spTree>
    <p:extLst>
      <p:ext uri="{BB962C8B-B14F-4D97-AF65-F5344CB8AC3E}">
        <p14:creationId xmlns:p14="http://schemas.microsoft.com/office/powerpoint/2010/main" val="416800885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4"/>
            <a:ext cx="8229600" cy="1143000"/>
          </a:xfrm>
        </p:spPr>
        <p:txBody>
          <a:bodyPr/>
          <a:lstStyle/>
          <a:p>
            <a:r>
              <a:rPr lang="en-US" dirty="0" smtClean="0"/>
              <a:t>Glaring – Radar Interference</a:t>
            </a:r>
            <a:endParaRPr lang="en-US" dirty="0"/>
          </a:p>
        </p:txBody>
      </p:sp>
      <p:sp>
        <p:nvSpPr>
          <p:cNvPr id="3" name="Content Placeholder 2"/>
          <p:cNvSpPr>
            <a:spLocks noGrp="1"/>
          </p:cNvSpPr>
          <p:nvPr>
            <p:ph idx="1"/>
          </p:nvPr>
        </p:nvSpPr>
        <p:spPr>
          <a:xfrm>
            <a:off x="152400" y="3886200"/>
            <a:ext cx="7239000" cy="2993571"/>
          </a:xfrm>
        </p:spPr>
        <p:txBody>
          <a:bodyPr>
            <a:normAutofit/>
          </a:bodyPr>
          <a:lstStyle/>
          <a:p>
            <a:pPr marL="742950" lvl="2" indent="-342900"/>
            <a:r>
              <a:rPr lang="en-US" dirty="0" smtClean="0"/>
              <a:t>PV </a:t>
            </a:r>
          </a:p>
          <a:p>
            <a:pPr lvl="2">
              <a:buFont typeface="Wingdings" charset="2"/>
              <a:buChar char="§"/>
            </a:pPr>
            <a:r>
              <a:rPr lang="en-US" dirty="0" smtClean="0"/>
              <a:t>Dark, light absorb materials</a:t>
            </a:r>
          </a:p>
          <a:p>
            <a:pPr lvl="2">
              <a:buFont typeface="Wingdings" charset="2"/>
              <a:buChar char="§"/>
            </a:pPr>
            <a:r>
              <a:rPr lang="en-US" dirty="0" smtClean="0"/>
              <a:t>Anti-reflective coating</a:t>
            </a:r>
          </a:p>
          <a:p>
            <a:pPr lvl="2">
              <a:buFont typeface="Wingdings" charset="2"/>
              <a:buChar char="§"/>
            </a:pPr>
            <a:r>
              <a:rPr lang="en-US" dirty="0" smtClean="0"/>
              <a:t>Install the panels 400 feet from the runway.</a:t>
            </a:r>
          </a:p>
          <a:p>
            <a:pPr lvl="2">
              <a:buFont typeface="Wingdings" charset="2"/>
              <a:buChar char="§"/>
            </a:pPr>
            <a:r>
              <a:rPr lang="en-US" dirty="0" smtClean="0"/>
              <a:t>FAA require 500 </a:t>
            </a:r>
            <a:r>
              <a:rPr lang="en-US" dirty="0" err="1" smtClean="0"/>
              <a:t>ft</a:t>
            </a:r>
            <a:r>
              <a:rPr lang="en-US" dirty="0" smtClean="0"/>
              <a:t> buffer from the radar tower.</a:t>
            </a:r>
          </a:p>
          <a:p>
            <a:pPr lvl="2">
              <a:buFont typeface="Wingdings" charset="2"/>
              <a:buChar char="§"/>
            </a:pPr>
            <a:r>
              <a:rPr lang="en-US" dirty="0" smtClean="0"/>
              <a:t>Since 2007, no incidents were reported</a:t>
            </a: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143000"/>
            <a:ext cx="5943600" cy="3048000"/>
          </a:xfrm>
          <a:prstGeom prst="rect">
            <a:avLst/>
          </a:prstGeom>
          <a:noFill/>
          <a:ln>
            <a:noFill/>
          </a:ln>
        </p:spPr>
      </p:pic>
    </p:spTree>
    <p:extLst>
      <p:ext uri="{BB962C8B-B14F-4D97-AF65-F5344CB8AC3E}">
        <p14:creationId xmlns:p14="http://schemas.microsoft.com/office/powerpoint/2010/main" val="91572231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943600" y="609600"/>
            <a:ext cx="3200400" cy="1200328"/>
          </a:xfrm>
          <a:prstGeom prst="rect">
            <a:avLst/>
          </a:prstGeom>
          <a:noFill/>
        </p:spPr>
        <p:txBody>
          <a:bodyPr wrap="square" rtlCol="0">
            <a:spAutoFit/>
          </a:bodyPr>
          <a:lstStyle/>
          <a:p>
            <a:pPr marL="0" lvl="1" algn="ctr"/>
            <a:r>
              <a:rPr lang="en-US" sz="2400" dirty="0"/>
              <a:t>San Francisco </a:t>
            </a:r>
            <a:r>
              <a:rPr lang="en-US" sz="2400" dirty="0" smtClean="0"/>
              <a:t>Airport</a:t>
            </a:r>
          </a:p>
          <a:p>
            <a:pPr marL="0" lvl="1" algn="ctr"/>
            <a:r>
              <a:rPr lang="en-US" sz="2400" dirty="0" smtClean="0"/>
              <a:t>Terminal 3</a:t>
            </a:r>
            <a:endParaRPr lang="en-US" sz="2400" dirty="0"/>
          </a:p>
          <a:p>
            <a:pPr algn="ctr"/>
            <a:endParaRPr lang="en-US" sz="2400" dirty="0"/>
          </a:p>
        </p:txBody>
      </p:sp>
      <p:pic>
        <p:nvPicPr>
          <p:cNvPr id="11" name="Picture 10"/>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3057" y="3751943"/>
            <a:ext cx="5943600" cy="3106057"/>
          </a:xfrm>
          <a:prstGeom prst="rect">
            <a:avLst/>
          </a:prstGeom>
          <a:noFill/>
          <a:ln>
            <a:noFill/>
          </a:ln>
        </p:spPr>
      </p:pic>
      <p:grpSp>
        <p:nvGrpSpPr>
          <p:cNvPr id="4" name="Group 3"/>
          <p:cNvGrpSpPr/>
          <p:nvPr/>
        </p:nvGrpSpPr>
        <p:grpSpPr>
          <a:xfrm>
            <a:off x="228600" y="685800"/>
            <a:ext cx="5943600" cy="3429001"/>
            <a:chOff x="0" y="0"/>
            <a:chExt cx="5828030" cy="315087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4500"/>
              <a:ext cx="5826125" cy="1436370"/>
            </a:xfrm>
            <a:prstGeom prst="rect">
              <a:avLst/>
            </a:prstGeom>
            <a:noFill/>
            <a:ln w="9525">
              <a:noFill/>
              <a:miter lim="800000"/>
              <a:headEnd/>
              <a:tailEnd/>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828030" cy="1768475"/>
            </a:xfrm>
            <a:prstGeom prst="rect">
              <a:avLst/>
            </a:prstGeom>
            <a:noFill/>
            <a:ln w="9525">
              <a:noFill/>
              <a:miter lim="800000"/>
              <a:headEnd/>
              <a:tailEnd/>
            </a:ln>
          </p:spPr>
        </p:pic>
      </p:grpSp>
      <p:sp>
        <p:nvSpPr>
          <p:cNvPr id="12" name="Rectangle 11"/>
          <p:cNvSpPr/>
          <p:nvPr/>
        </p:nvSpPr>
        <p:spPr>
          <a:xfrm>
            <a:off x="762000" y="4953000"/>
            <a:ext cx="2123748" cy="646331"/>
          </a:xfrm>
          <a:prstGeom prst="rect">
            <a:avLst/>
          </a:prstGeom>
        </p:spPr>
        <p:txBody>
          <a:bodyPr wrap="none">
            <a:spAutoFit/>
          </a:bodyPr>
          <a:lstStyle/>
          <a:p>
            <a:pPr algn="ctr"/>
            <a:r>
              <a:rPr lang="en-US" dirty="0"/>
              <a:t>Fresno Yosemite </a:t>
            </a:r>
            <a:endParaRPr lang="en-US" dirty="0" smtClean="0"/>
          </a:p>
          <a:p>
            <a:pPr algn="ctr"/>
            <a:r>
              <a:rPr lang="en-US" dirty="0" smtClean="0"/>
              <a:t>International </a:t>
            </a:r>
            <a:r>
              <a:rPr lang="en-US" dirty="0"/>
              <a:t>Airport </a:t>
            </a:r>
          </a:p>
        </p:txBody>
      </p:sp>
      <p:sp>
        <p:nvSpPr>
          <p:cNvPr id="10" name="TextBox 9"/>
          <p:cNvSpPr txBox="1"/>
          <p:nvPr/>
        </p:nvSpPr>
        <p:spPr>
          <a:xfrm>
            <a:off x="6248400" y="2514600"/>
            <a:ext cx="3733800" cy="584776"/>
          </a:xfrm>
          <a:prstGeom prst="rect">
            <a:avLst/>
          </a:prstGeom>
          <a:noFill/>
        </p:spPr>
        <p:txBody>
          <a:bodyPr wrap="square" rtlCol="0">
            <a:spAutoFit/>
          </a:bodyPr>
          <a:lstStyle/>
          <a:p>
            <a:r>
              <a:rPr lang="en-US" sz="3200" b="1" dirty="0" smtClean="0"/>
              <a:t>Land Used</a:t>
            </a:r>
            <a:endParaRPr lang="en-US" sz="3200" b="1" dirty="0"/>
          </a:p>
        </p:txBody>
      </p:sp>
    </p:spTree>
    <p:extLst>
      <p:ext uri="{BB962C8B-B14F-4D97-AF65-F5344CB8AC3E}">
        <p14:creationId xmlns:p14="http://schemas.microsoft.com/office/powerpoint/2010/main" val="27734949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Tracking vs. Non-tracking systems</a:t>
            </a:r>
            <a:endParaRPr lang="en-US"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t="13190" b="13190"/>
          <a:stretch>
            <a:fillRect/>
          </a:stretch>
        </p:blipFill>
        <p:spPr bwMode="auto">
          <a:xfrm>
            <a:off x="457200" y="1600201"/>
            <a:ext cx="3581400" cy="2514600"/>
          </a:xfrm>
          <a:prstGeom prst="rect">
            <a:avLst/>
          </a:prstGeom>
          <a:noFill/>
          <a:ln>
            <a:noFill/>
          </a:ln>
        </p:spPr>
      </p:pic>
      <p:grpSp>
        <p:nvGrpSpPr>
          <p:cNvPr id="5" name="Group 4"/>
          <p:cNvGrpSpPr/>
          <p:nvPr/>
        </p:nvGrpSpPr>
        <p:grpSpPr>
          <a:xfrm>
            <a:off x="3663043" y="4191000"/>
            <a:ext cx="5448300" cy="2280284"/>
            <a:chOff x="0" y="0"/>
            <a:chExt cx="11849100" cy="4191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28700"/>
              <a:ext cx="11849100" cy="11049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1849100" cy="1104900"/>
            </a:xfrm>
            <a:prstGeom prst="rect">
              <a:avLst/>
            </a:prstGeom>
            <a:noFill/>
            <a:ln>
              <a:no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057400"/>
              <a:ext cx="11849100" cy="1104900"/>
            </a:xfrm>
            <a:prstGeom prst="rect">
              <a:avLst/>
            </a:prstGeom>
            <a:noFill/>
            <a:ln>
              <a:no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086100"/>
              <a:ext cx="11849100" cy="1104900"/>
            </a:xfrm>
            <a:prstGeom prst="rect">
              <a:avLst/>
            </a:prstGeom>
            <a:noFill/>
            <a:ln>
              <a:noFill/>
            </a:ln>
          </p:spPr>
        </p:pic>
      </p:grpSp>
      <p:sp>
        <p:nvSpPr>
          <p:cNvPr id="11" name="TextBox 10"/>
          <p:cNvSpPr txBox="1"/>
          <p:nvPr/>
        </p:nvSpPr>
        <p:spPr>
          <a:xfrm>
            <a:off x="4648200" y="2438400"/>
            <a:ext cx="4038600" cy="923330"/>
          </a:xfrm>
          <a:prstGeom prst="rect">
            <a:avLst/>
          </a:prstGeom>
          <a:noFill/>
        </p:spPr>
        <p:txBody>
          <a:bodyPr wrap="square" rtlCol="0">
            <a:spAutoFit/>
          </a:bodyPr>
          <a:lstStyle/>
          <a:p>
            <a:pPr marL="285750" indent="-285750">
              <a:buFont typeface="Arial"/>
              <a:buChar char="•"/>
            </a:pPr>
            <a:r>
              <a:rPr lang="en-US" dirty="0" smtClean="0"/>
              <a:t>Denver International Airport</a:t>
            </a:r>
          </a:p>
          <a:p>
            <a:pPr marL="742950" lvl="1" indent="-285750">
              <a:buFont typeface="Arial"/>
              <a:buChar char="•"/>
            </a:pPr>
            <a:r>
              <a:rPr lang="en-US" dirty="0" smtClean="0"/>
              <a:t>Energy produce</a:t>
            </a:r>
          </a:p>
          <a:p>
            <a:pPr marL="742950" lvl="1" indent="-285750">
              <a:buFont typeface="Arial"/>
              <a:buChar char="•"/>
            </a:pPr>
            <a:r>
              <a:rPr lang="en-US" dirty="0" smtClean="0"/>
              <a:t>Cost of Maintenance</a:t>
            </a:r>
            <a:endParaRPr lang="en-US" dirty="0"/>
          </a:p>
        </p:txBody>
      </p:sp>
    </p:spTree>
    <p:extLst>
      <p:ext uri="{BB962C8B-B14F-4D97-AF65-F5344CB8AC3E}">
        <p14:creationId xmlns:p14="http://schemas.microsoft.com/office/powerpoint/2010/main" val="181850711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Effective</a:t>
            </a:r>
            <a:endParaRPr lang="en-US" dirty="0"/>
          </a:p>
        </p:txBody>
      </p:sp>
      <p:sp>
        <p:nvSpPr>
          <p:cNvPr id="3" name="Content Placeholder 2"/>
          <p:cNvSpPr>
            <a:spLocks noGrp="1"/>
          </p:cNvSpPr>
          <p:nvPr>
            <p:ph idx="1"/>
          </p:nvPr>
        </p:nvSpPr>
        <p:spPr/>
        <p:txBody>
          <a:bodyPr/>
          <a:lstStyle/>
          <a:p>
            <a:r>
              <a:rPr lang="en-US" dirty="0" smtClean="0"/>
              <a:t>Unpredictability price of conventional electricity</a:t>
            </a:r>
          </a:p>
          <a:p>
            <a:pPr lvl="1"/>
            <a:r>
              <a:rPr lang="en-US" dirty="0" smtClean="0"/>
              <a:t>Increase  38% in 15 years</a:t>
            </a:r>
          </a:p>
          <a:p>
            <a:r>
              <a:rPr lang="en-US" dirty="0" smtClean="0"/>
              <a:t>Solar Power</a:t>
            </a:r>
          </a:p>
          <a:p>
            <a:pPr lvl="1"/>
            <a:r>
              <a:rPr lang="en-US" dirty="0"/>
              <a:t> </a:t>
            </a:r>
            <a:r>
              <a:rPr lang="en-US" dirty="0" smtClean="0"/>
              <a:t>High construction cost</a:t>
            </a:r>
          </a:p>
          <a:p>
            <a:pPr lvl="1"/>
            <a:r>
              <a:rPr lang="en-US" dirty="0" smtClean="0"/>
              <a:t>Low future cost</a:t>
            </a:r>
          </a:p>
          <a:p>
            <a:pPr lvl="2"/>
            <a:r>
              <a:rPr lang="en-US" dirty="0" smtClean="0"/>
              <a:t>0.2%  of total cost</a:t>
            </a:r>
          </a:p>
          <a:p>
            <a:pPr lvl="2"/>
            <a:r>
              <a:rPr lang="en-US" dirty="0" smtClean="0"/>
              <a:t>Price will decrease 4% per years.</a:t>
            </a:r>
          </a:p>
          <a:p>
            <a:endParaRPr lang="en-US" dirty="0"/>
          </a:p>
        </p:txBody>
      </p:sp>
    </p:spTree>
    <p:extLst>
      <p:ext uri="{BB962C8B-B14F-4D97-AF65-F5344CB8AC3E}">
        <p14:creationId xmlns:p14="http://schemas.microsoft.com/office/powerpoint/2010/main" val="116291669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925" y="2708275"/>
            <a:ext cx="3313113" cy="1701800"/>
          </a:xfrm>
        </p:spPr>
        <p:txBody>
          <a:bodyPr rtlCol="0">
            <a:normAutofit fontScale="90000"/>
          </a:bodyPr>
          <a:lstStyle/>
          <a:p>
            <a:pPr eaLnBrk="1" fontAlgn="auto" hangingPunct="1">
              <a:spcAft>
                <a:spcPts val="0"/>
              </a:spcAft>
              <a:defRPr/>
            </a:pPr>
            <a:r>
              <a:rPr lang="en-US" dirty="0" smtClean="0"/>
              <a:t>Displacement Ventilation System</a:t>
            </a:r>
            <a:endParaRPr lang="en-US" dirty="0"/>
          </a:p>
        </p:txBody>
      </p:sp>
      <p:sp>
        <p:nvSpPr>
          <p:cNvPr id="5123" name="Subtitle 2"/>
          <p:cNvSpPr>
            <a:spLocks noGrp="1"/>
          </p:cNvSpPr>
          <p:nvPr>
            <p:ph type="subTitle" idx="1"/>
          </p:nvPr>
        </p:nvSpPr>
        <p:spPr>
          <a:xfrm>
            <a:off x="4733925" y="4421188"/>
            <a:ext cx="3309938" cy="1260475"/>
          </a:xfrm>
        </p:spPr>
        <p:txBody>
          <a:bodyPr/>
          <a:lstStyle/>
          <a:p>
            <a:pPr eaLnBrk="1" hangingPunct="1"/>
            <a:r>
              <a:rPr lang="en-US" smtClean="0"/>
              <a:t>Connie Lau</a:t>
            </a:r>
          </a:p>
        </p:txBody>
      </p:sp>
    </p:spTree>
    <p:extLst>
      <p:ext uri="{BB962C8B-B14F-4D97-AF65-F5344CB8AC3E}">
        <p14:creationId xmlns:p14="http://schemas.microsoft.com/office/powerpoint/2010/main" val="110397190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8001000" cy="798513"/>
          </a:xfrm>
        </p:spPr>
        <p:txBody>
          <a:bodyPr rtlCol="0">
            <a:normAutofit fontScale="90000"/>
          </a:bodyPr>
          <a:lstStyle/>
          <a:p>
            <a:pPr eaLnBrk="1" fontAlgn="auto" hangingPunct="1">
              <a:spcAft>
                <a:spcPts val="0"/>
              </a:spcAft>
              <a:defRPr/>
            </a:pPr>
            <a:r>
              <a:rPr lang="en-US" b="1" dirty="0" smtClean="0"/>
              <a:t>Displacement Ventilation System</a:t>
            </a:r>
            <a:endParaRPr lang="en-US" b="1" dirty="0"/>
          </a:p>
        </p:txBody>
      </p:sp>
      <p:sp>
        <p:nvSpPr>
          <p:cNvPr id="6147" name="Content Placeholder 2"/>
          <p:cNvSpPr>
            <a:spLocks noGrp="1"/>
          </p:cNvSpPr>
          <p:nvPr>
            <p:ph idx="1"/>
          </p:nvPr>
        </p:nvSpPr>
        <p:spPr>
          <a:xfrm>
            <a:off x="1143000" y="1905000"/>
            <a:ext cx="6777038" cy="3508375"/>
          </a:xfrm>
        </p:spPr>
        <p:txBody>
          <a:bodyPr/>
          <a:lstStyle/>
          <a:p>
            <a:pPr eaLnBrk="1" hangingPunct="1"/>
            <a:r>
              <a:rPr lang="en-US" smtClean="0"/>
              <a:t>Innovative strategy of air distribution</a:t>
            </a:r>
          </a:p>
          <a:p>
            <a:pPr eaLnBrk="1" hangingPunct="1"/>
            <a:r>
              <a:rPr lang="en-US" smtClean="0"/>
              <a:t>Outdoor air supplied to building at ground level</a:t>
            </a:r>
          </a:p>
        </p:txBody>
      </p:sp>
      <p:pic>
        <p:nvPicPr>
          <p:cNvPr id="6148" name="Picture 3"/>
          <p:cNvPicPr>
            <a:picLocks noChangeAspect="1" noChangeArrowheads="1"/>
          </p:cNvPicPr>
          <p:nvPr/>
        </p:nvPicPr>
        <p:blipFill>
          <a:blip r:embed="rId3">
            <a:extLst>
              <a:ext uri="{28A0092B-C50C-407E-A947-70E740481C1C}">
                <a14:useLocalDpi xmlns:a14="http://schemas.microsoft.com/office/drawing/2010/main" val="0"/>
              </a:ext>
            </a:extLst>
          </a:blip>
          <a:srcRect l="16359" t="19897" r="27921" b="19121"/>
          <a:stretch>
            <a:fillRect/>
          </a:stretch>
        </p:blipFill>
        <p:spPr bwMode="auto">
          <a:xfrm>
            <a:off x="2362200" y="3200400"/>
            <a:ext cx="46704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69756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8001000" cy="1143000"/>
          </a:xfrm>
        </p:spPr>
        <p:txBody>
          <a:bodyPr rtlCol="0">
            <a:normAutofit fontScale="90000"/>
          </a:bodyPr>
          <a:lstStyle/>
          <a:p>
            <a:pPr eaLnBrk="1" fontAlgn="auto" hangingPunct="1">
              <a:spcAft>
                <a:spcPts val="0"/>
              </a:spcAft>
              <a:defRPr/>
            </a:pPr>
            <a:r>
              <a:rPr lang="en-US" dirty="0" smtClean="0"/>
              <a:t>Displacement Ventilation System: </a:t>
            </a:r>
            <a:r>
              <a:rPr lang="en-US" b="1" dirty="0" smtClean="0"/>
              <a:t>SFO Terminal 2</a:t>
            </a:r>
            <a:endParaRPr lang="en-US" dirty="0"/>
          </a:p>
        </p:txBody>
      </p:sp>
      <p:sp>
        <p:nvSpPr>
          <p:cNvPr id="7171" name="Content Placeholder 2"/>
          <p:cNvSpPr>
            <a:spLocks noGrp="1"/>
          </p:cNvSpPr>
          <p:nvPr>
            <p:ph idx="1"/>
          </p:nvPr>
        </p:nvSpPr>
        <p:spPr>
          <a:xfrm>
            <a:off x="2057400" y="3124200"/>
            <a:ext cx="4291013" cy="2555875"/>
          </a:xfrm>
        </p:spPr>
        <p:txBody>
          <a:bodyPr/>
          <a:lstStyle/>
          <a:p>
            <a:pPr eaLnBrk="1" hangingPunct="1"/>
            <a:endParaRPr lang="en-US" smtClean="0"/>
          </a:p>
        </p:txBody>
      </p:sp>
      <p:pic>
        <p:nvPicPr>
          <p:cNvPr id="7172" name="Picture 3"/>
          <p:cNvPicPr>
            <a:picLocks noChangeAspect="1" noChangeArrowheads="1"/>
          </p:cNvPicPr>
          <p:nvPr/>
        </p:nvPicPr>
        <p:blipFill>
          <a:blip r:embed="rId3">
            <a:extLst>
              <a:ext uri="{28A0092B-C50C-407E-A947-70E740481C1C}">
                <a14:useLocalDpi xmlns:a14="http://schemas.microsoft.com/office/drawing/2010/main" val="0"/>
              </a:ext>
            </a:extLst>
          </a:blip>
          <a:srcRect l="14188" t="19380" r="23579" b="19638"/>
          <a:stretch>
            <a:fillRect/>
          </a:stretch>
        </p:blipFill>
        <p:spPr bwMode="auto">
          <a:xfrm>
            <a:off x="1219200" y="1981200"/>
            <a:ext cx="5965825"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l="14041" t="19380" r="23579" b="18863"/>
          <a:stretch>
            <a:fillRect/>
          </a:stretch>
        </p:blipFill>
        <p:spPr bwMode="auto">
          <a:xfrm>
            <a:off x="5105400" y="4267200"/>
            <a:ext cx="332898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1829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399" y="361572"/>
            <a:ext cx="1594805" cy="1196103"/>
          </a:xfrm>
          <a:prstGeom prst="rect">
            <a:avLst/>
          </a:prstGeom>
        </p:spPr>
      </p:pic>
      <p:sp>
        <p:nvSpPr>
          <p:cNvPr id="2" name="Title 1"/>
          <p:cNvSpPr>
            <a:spLocks noGrp="1"/>
          </p:cNvSpPr>
          <p:nvPr>
            <p:ph type="title"/>
          </p:nvPr>
        </p:nvSpPr>
        <p:spPr>
          <a:xfrm>
            <a:off x="2438400" y="609600"/>
            <a:ext cx="5486400" cy="762000"/>
          </a:xfrm>
        </p:spPr>
        <p:txBody>
          <a:bodyPr>
            <a:normAutofit/>
          </a:bodyPr>
          <a:lstStyle/>
          <a:p>
            <a:pPr algn="ctr"/>
            <a:r>
              <a:rPr lang="en-US" sz="3000" b="1" i="1" dirty="0"/>
              <a:t>Airfield: Pavement Materials</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5237"/>
          <a:stretch/>
        </p:blipFill>
        <p:spPr bwMode="auto">
          <a:xfrm>
            <a:off x="1219200" y="2057043"/>
            <a:ext cx="26670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399" y="1447800"/>
            <a:ext cx="2514601"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Global warming</a:t>
            </a:r>
            <a:endParaRPr lang="en-US" sz="2400" dirty="0">
              <a:latin typeface="Times New Roman" pitchFamily="18" charset="0"/>
              <a:cs typeface="Times New Roman" pitchFamily="18" charset="0"/>
            </a:endParaRPr>
          </a:p>
        </p:txBody>
      </p:sp>
      <p:sp>
        <p:nvSpPr>
          <p:cNvPr id="5" name="TextBox 4"/>
          <p:cNvSpPr txBox="1"/>
          <p:nvPr/>
        </p:nvSpPr>
        <p:spPr>
          <a:xfrm>
            <a:off x="3895299" y="1538236"/>
            <a:ext cx="4006906" cy="1569660"/>
          </a:xfrm>
          <a:prstGeom prst="rect">
            <a:avLst/>
          </a:prstGeom>
          <a:noFill/>
        </p:spPr>
        <p:txBody>
          <a:bodyPr wrap="square" rtlCol="0">
            <a:spAutoFit/>
          </a:bodyPr>
          <a:lstStyle/>
          <a:p>
            <a:r>
              <a:rPr lang="en-US" sz="2400" dirty="0">
                <a:latin typeface="Times New Roman" pitchFamily="18" charset="0"/>
                <a:cs typeface="Times New Roman" pitchFamily="18" charset="0"/>
              </a:rPr>
              <a:t>Other </a:t>
            </a:r>
            <a:r>
              <a:rPr lang="en-US" sz="2400" dirty="0" smtClean="0">
                <a:latin typeface="Times New Roman" pitchFamily="18" charset="0"/>
                <a:cs typeface="Times New Roman" pitchFamily="18" charset="0"/>
              </a:rPr>
              <a:t>indicators</a:t>
            </a:r>
          </a:p>
          <a:p>
            <a:pPr marL="285750" indent="-285750">
              <a:buFont typeface="Arial" pitchFamily="34" charset="0"/>
              <a:buChar char="•"/>
            </a:pPr>
            <a:r>
              <a:rPr lang="en-US" sz="2400" dirty="0" smtClean="0">
                <a:latin typeface="Times New Roman" pitchFamily="18" charset="0"/>
                <a:cs typeface="Times New Roman" pitchFamily="18" charset="0"/>
              </a:rPr>
              <a:t>Human Health (Cancer)</a:t>
            </a:r>
          </a:p>
          <a:p>
            <a:pPr marL="285750" indent="-285750">
              <a:buFont typeface="Arial" pitchFamily="34" charset="0"/>
              <a:buChar char="•"/>
            </a:pPr>
            <a:r>
              <a:rPr lang="en-US" sz="2400" dirty="0" smtClean="0">
                <a:latin typeface="Times New Roman" pitchFamily="18" charset="0"/>
                <a:cs typeface="Times New Roman" pitchFamily="18" charset="0"/>
              </a:rPr>
              <a:t>Wildlife</a:t>
            </a:r>
          </a:p>
          <a:p>
            <a:pPr marL="285750" indent="-285750">
              <a:buFont typeface="Arial" pitchFamily="34" charset="0"/>
              <a:buChar char="•"/>
            </a:pPr>
            <a:r>
              <a:rPr lang="en-US" sz="2400" dirty="0" smtClean="0">
                <a:latin typeface="Times New Roman" pitchFamily="18" charset="0"/>
                <a:cs typeface="Times New Roman" pitchFamily="18" charset="0"/>
              </a:rPr>
              <a:t>Energy</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4876800"/>
            <a:ext cx="1571625" cy="1502474"/>
          </a:xfrm>
          <a:prstGeom prst="rect">
            <a:avLst/>
          </a:prstGeom>
        </p:spPr>
      </p:pic>
    </p:spTree>
    <p:extLst>
      <p:ext uri="{BB962C8B-B14F-4D97-AF65-F5344CB8AC3E}">
        <p14:creationId xmlns:p14="http://schemas.microsoft.com/office/powerpoint/2010/main" val="332159445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90600"/>
            <a:ext cx="7872413" cy="1143000"/>
          </a:xfrm>
        </p:spPr>
        <p:txBody>
          <a:bodyPr rtlCol="0">
            <a:normAutofit fontScale="90000"/>
          </a:bodyPr>
          <a:lstStyle/>
          <a:p>
            <a:pPr eaLnBrk="1" fontAlgn="auto" hangingPunct="1">
              <a:spcAft>
                <a:spcPts val="0"/>
              </a:spcAft>
              <a:defRPr/>
            </a:pPr>
            <a:r>
              <a:rPr lang="en-US" dirty="0" smtClean="0"/>
              <a:t>Displacement Ventilation System: </a:t>
            </a:r>
            <a:r>
              <a:rPr lang="en-US" b="1" dirty="0" smtClean="0"/>
              <a:t>Influence Matrix</a:t>
            </a:r>
            <a:endParaRPr lang="en-US" b="1" dirty="0"/>
          </a:p>
        </p:txBody>
      </p:sp>
      <p:graphicFrame>
        <p:nvGraphicFramePr>
          <p:cNvPr id="8" name="Content Placeholder 7"/>
          <p:cNvGraphicFramePr>
            <a:graphicFrameLocks noGrp="1"/>
          </p:cNvGraphicFramePr>
          <p:nvPr>
            <p:ph idx="1"/>
          </p:nvPr>
        </p:nvGraphicFramePr>
        <p:xfrm>
          <a:off x="533400" y="2819400"/>
          <a:ext cx="8077200" cy="2101850"/>
        </p:xfrm>
        <a:graphic>
          <a:graphicData uri="http://schemas.openxmlformats.org/drawingml/2006/table">
            <a:tbl>
              <a:tblPr firstRow="1" bandRow="1">
                <a:tableStyleId>{5C22544A-7EE6-4342-B048-85BDC9FD1C3A}</a:tableStyleId>
              </a:tblPr>
              <a:tblGrid>
                <a:gridCol w="1661639"/>
                <a:gridCol w="906349"/>
                <a:gridCol w="1132935"/>
                <a:gridCol w="1057406"/>
                <a:gridCol w="1132935"/>
                <a:gridCol w="1085370"/>
                <a:gridCol w="1100566"/>
              </a:tblGrid>
              <a:tr h="557618">
                <a:tc>
                  <a:txBody>
                    <a:bodyPr/>
                    <a:lstStyle/>
                    <a:p>
                      <a:endParaRPr lang="en-US" sz="1600" dirty="0"/>
                    </a:p>
                  </a:txBody>
                  <a:tcPr>
                    <a:solidFill>
                      <a:schemeClr val="bg1"/>
                    </a:solidFill>
                  </a:tcPr>
                </a:tc>
                <a:tc gridSpan="6">
                  <a:txBody>
                    <a:bodyPr/>
                    <a:lstStyle/>
                    <a:p>
                      <a:r>
                        <a:rPr lang="en-US" sz="1600" dirty="0" smtClean="0"/>
                        <a:t>Impact</a:t>
                      </a:r>
                      <a:r>
                        <a:rPr lang="en-US" sz="1600" baseline="0" dirty="0" smtClean="0"/>
                        <a:t> Categories</a:t>
                      </a:r>
                      <a:endParaRPr lang="en-US" sz="1600"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986614">
                <a:tc>
                  <a:txBody>
                    <a:bodyPr/>
                    <a:lstStyle/>
                    <a:p>
                      <a:r>
                        <a:rPr lang="en-US" sz="1600" b="1" dirty="0" smtClean="0">
                          <a:solidFill>
                            <a:schemeClr val="bg1"/>
                          </a:solidFill>
                        </a:rPr>
                        <a:t>Functional Area</a:t>
                      </a:r>
                      <a:endParaRPr lang="en-US" sz="1600" b="1" dirty="0">
                        <a:solidFill>
                          <a:schemeClr val="bg1"/>
                        </a:solidFill>
                      </a:endParaRPr>
                    </a:p>
                  </a:txBody>
                  <a:tcPr>
                    <a:solidFill>
                      <a:schemeClr val="accent1"/>
                    </a:solidFill>
                  </a:tcPr>
                </a:tc>
                <a:tc>
                  <a:txBody>
                    <a:bodyPr/>
                    <a:lstStyle/>
                    <a:p>
                      <a:r>
                        <a:rPr lang="en-US" sz="1400" dirty="0" smtClean="0"/>
                        <a:t>Thermal Comfort</a:t>
                      </a:r>
                      <a:endParaRPr lang="en-US" sz="1400" dirty="0"/>
                    </a:p>
                  </a:txBody>
                  <a:tcPr/>
                </a:tc>
                <a:tc>
                  <a:txBody>
                    <a:bodyPr/>
                    <a:lstStyle/>
                    <a:p>
                      <a:r>
                        <a:rPr lang="en-US" sz="1400" dirty="0" smtClean="0"/>
                        <a:t>Acoustical Comfort</a:t>
                      </a:r>
                      <a:endParaRPr lang="en-US" sz="1400" dirty="0"/>
                    </a:p>
                  </a:txBody>
                  <a:tcPr/>
                </a:tc>
                <a:tc>
                  <a:txBody>
                    <a:bodyPr/>
                    <a:lstStyle/>
                    <a:p>
                      <a:r>
                        <a:rPr lang="en-US" sz="1400" dirty="0" smtClean="0"/>
                        <a:t>Improved Air Quality</a:t>
                      </a:r>
                      <a:endParaRPr lang="en-US" sz="1400" dirty="0"/>
                    </a:p>
                  </a:txBody>
                  <a:tcPr/>
                </a:tc>
                <a:tc>
                  <a:txBody>
                    <a:bodyPr/>
                    <a:lstStyle/>
                    <a:p>
                      <a:r>
                        <a:rPr lang="en-US" sz="1400" dirty="0" smtClean="0"/>
                        <a:t>Energy Efficiency</a:t>
                      </a:r>
                      <a:endParaRPr lang="en-US" sz="1400" dirty="0"/>
                    </a:p>
                  </a:txBody>
                  <a:tcPr/>
                </a:tc>
                <a:tc>
                  <a:txBody>
                    <a:bodyPr/>
                    <a:lstStyle/>
                    <a:p>
                      <a:r>
                        <a:rPr lang="en-US" sz="1400" dirty="0" smtClean="0"/>
                        <a:t>CO2 Reduction</a:t>
                      </a:r>
                      <a:endParaRPr lang="en-US" sz="1400" dirty="0"/>
                    </a:p>
                  </a:txBody>
                  <a:tcPr/>
                </a:tc>
                <a:tc>
                  <a:txBody>
                    <a:bodyPr/>
                    <a:lstStyle/>
                    <a:p>
                      <a:r>
                        <a:rPr lang="en-US" sz="1400" dirty="0" smtClean="0"/>
                        <a:t>Lower Overall Life Cycle Cost</a:t>
                      </a:r>
                      <a:endParaRPr lang="en-US" sz="1400" dirty="0"/>
                    </a:p>
                  </a:txBody>
                  <a:tcPr/>
                </a:tc>
              </a:tr>
              <a:tr h="557618">
                <a:tc>
                  <a:txBody>
                    <a:bodyPr/>
                    <a:lstStyle/>
                    <a:p>
                      <a:r>
                        <a:rPr lang="en-US" sz="1400" dirty="0" smtClean="0"/>
                        <a:t>Terminal Building</a:t>
                      </a:r>
                      <a:endParaRPr lang="en-US" sz="14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a:p>
                  </a:txBody>
                  <a:tcPr/>
                </a:tc>
                <a:tc>
                  <a:txBody>
                    <a:bodyPr/>
                    <a:lstStyle/>
                    <a:p>
                      <a:endParaRPr lang="en-US" sz="1800" dirty="0"/>
                    </a:p>
                  </a:txBody>
                  <a:tcPr/>
                </a:tc>
                <a:tc>
                  <a:txBody>
                    <a:bodyPr/>
                    <a:lstStyle/>
                    <a:p>
                      <a:endParaRPr lang="en-US" sz="1800" dirty="0"/>
                    </a:p>
                  </a:txBody>
                  <a:tcPr/>
                </a:tc>
              </a:tr>
            </a:tbl>
          </a:graphicData>
        </a:graphic>
      </p:graphicFrame>
      <p:pic>
        <p:nvPicPr>
          <p:cNvPr id="8224" name="Picture 2" descr="C:\Users\Main2\AppData\Local\Microsoft\Windows\Temporary Internet Files\Content.IE5\Y6ZLX39U\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419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5" name="Picture 2" descr="C:\Users\Main2\AppData\Local\Microsoft\Windows\Temporary Internet Files\Content.IE5\Y6ZLX39U\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419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6" name="Picture 2" descr="C:\Users\Main2\AppData\Local\Microsoft\Windows\Temporary Internet Files\Content.IE5\Y6ZLX39U\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419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7" name="Picture 2" descr="C:\Users\Main2\AppData\Local\Microsoft\Windows\Temporary Internet Files\Content.IE5\Y6ZLX39U\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419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8" name="Picture 2" descr="C:\Users\Main2\AppData\Local\Microsoft\Windows\Temporary Internet Files\Content.IE5\Y6ZLX39U\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419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9" name="Picture 2" descr="C:\Users\Main2\AppData\Local\Microsoft\Windows\Temporary Internet Files\Content.IE5\Y6ZLX39U\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419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080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2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22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22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2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22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90600"/>
            <a:ext cx="7720013" cy="1143000"/>
          </a:xfrm>
        </p:spPr>
        <p:txBody>
          <a:bodyPr rtlCol="0">
            <a:normAutofit fontScale="90000"/>
          </a:bodyPr>
          <a:lstStyle/>
          <a:p>
            <a:pPr eaLnBrk="1" fontAlgn="auto" hangingPunct="1">
              <a:spcAft>
                <a:spcPts val="0"/>
              </a:spcAft>
              <a:defRPr/>
            </a:pPr>
            <a:r>
              <a:rPr lang="en-US" dirty="0" smtClean="0"/>
              <a:t>Displacement Ventilation System: </a:t>
            </a:r>
            <a:r>
              <a:rPr lang="en-US" b="1" dirty="0" smtClean="0"/>
              <a:t>Thermal &amp; Acoustical Comfort</a:t>
            </a:r>
            <a:endParaRPr lang="en-US" b="1" dirty="0"/>
          </a:p>
        </p:txBody>
      </p:sp>
      <p:sp>
        <p:nvSpPr>
          <p:cNvPr id="9219" name="Content Placeholder 2"/>
          <p:cNvSpPr>
            <a:spLocks noGrp="1"/>
          </p:cNvSpPr>
          <p:nvPr>
            <p:ph idx="1"/>
          </p:nvPr>
        </p:nvSpPr>
        <p:spPr>
          <a:xfrm>
            <a:off x="1066800" y="2590800"/>
            <a:ext cx="6777038" cy="2400300"/>
          </a:xfrm>
        </p:spPr>
        <p:txBody>
          <a:bodyPr>
            <a:normAutofit fontScale="92500"/>
          </a:bodyPr>
          <a:lstStyle/>
          <a:p>
            <a:pPr eaLnBrk="1" hangingPunct="1">
              <a:lnSpc>
                <a:spcPct val="150000"/>
              </a:lnSpc>
            </a:pPr>
            <a:r>
              <a:rPr lang="en-US" smtClean="0"/>
              <a:t>Small zones of thermal comfort</a:t>
            </a:r>
          </a:p>
          <a:p>
            <a:pPr eaLnBrk="1" hangingPunct="1">
              <a:lnSpc>
                <a:spcPct val="150000"/>
              </a:lnSpc>
            </a:pPr>
            <a:r>
              <a:rPr lang="en-US" smtClean="0"/>
              <a:t>Wide temperature gradient in occupied zone</a:t>
            </a:r>
          </a:p>
          <a:p>
            <a:pPr eaLnBrk="1" hangingPunct="1">
              <a:lnSpc>
                <a:spcPct val="150000"/>
              </a:lnSpc>
            </a:pPr>
            <a:r>
              <a:rPr lang="en-US" smtClean="0"/>
              <a:t>Quiet ambience due to: </a:t>
            </a:r>
          </a:p>
          <a:p>
            <a:pPr lvl="1" eaLnBrk="1" hangingPunct="1">
              <a:lnSpc>
                <a:spcPct val="150000"/>
              </a:lnSpc>
            </a:pPr>
            <a:r>
              <a:rPr lang="en-US" smtClean="0"/>
              <a:t>Lower velocities</a:t>
            </a:r>
          </a:p>
          <a:p>
            <a:pPr eaLnBrk="1" hangingPunct="1">
              <a:lnSpc>
                <a:spcPct val="150000"/>
              </a:lnSpc>
            </a:pPr>
            <a:endParaRPr lang="en-US" smtClean="0"/>
          </a:p>
          <a:p>
            <a:pPr eaLnBrk="1" hangingPunct="1"/>
            <a:endParaRPr lang="en-US" smtClean="0"/>
          </a:p>
        </p:txBody>
      </p:sp>
    </p:spTree>
    <p:extLst>
      <p:ext uri="{BB962C8B-B14F-4D97-AF65-F5344CB8AC3E}">
        <p14:creationId xmlns:p14="http://schemas.microsoft.com/office/powerpoint/2010/main" val="205182520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Displacement Ventilation System: </a:t>
            </a:r>
            <a:r>
              <a:rPr lang="en-US" b="1" dirty="0" smtClean="0"/>
              <a:t>Improved Air Quality</a:t>
            </a:r>
            <a:endParaRPr lang="en-US" b="1" dirty="0"/>
          </a:p>
        </p:txBody>
      </p:sp>
      <p:sp>
        <p:nvSpPr>
          <p:cNvPr id="10243" name="Content Placeholder 2"/>
          <p:cNvSpPr>
            <a:spLocks noGrp="1"/>
          </p:cNvSpPr>
          <p:nvPr>
            <p:ph idx="1"/>
          </p:nvPr>
        </p:nvSpPr>
        <p:spPr>
          <a:xfrm>
            <a:off x="1219200" y="2590800"/>
            <a:ext cx="6777038" cy="3508375"/>
          </a:xfrm>
        </p:spPr>
        <p:txBody>
          <a:bodyPr/>
          <a:lstStyle/>
          <a:p>
            <a:pPr eaLnBrk="1" hangingPunct="1">
              <a:lnSpc>
                <a:spcPct val="150000"/>
              </a:lnSpc>
            </a:pPr>
            <a:r>
              <a:rPr lang="en-US" smtClean="0"/>
              <a:t>High ventilation effectiveness</a:t>
            </a:r>
          </a:p>
          <a:p>
            <a:pPr eaLnBrk="1" hangingPunct="1">
              <a:lnSpc>
                <a:spcPct val="150000"/>
              </a:lnSpc>
            </a:pPr>
            <a:r>
              <a:rPr lang="en-US" smtClean="0"/>
              <a:t>Contaminants are exhausted to the outdoors</a:t>
            </a:r>
          </a:p>
          <a:p>
            <a:pPr eaLnBrk="1" hangingPunct="1">
              <a:lnSpc>
                <a:spcPct val="150000"/>
              </a:lnSpc>
            </a:pPr>
            <a:r>
              <a:rPr lang="en-US" smtClean="0"/>
              <a:t>Improved filtration</a:t>
            </a:r>
          </a:p>
        </p:txBody>
      </p:sp>
    </p:spTree>
    <p:extLst>
      <p:ext uri="{BB962C8B-B14F-4D97-AF65-F5344CB8AC3E}">
        <p14:creationId xmlns:p14="http://schemas.microsoft.com/office/powerpoint/2010/main" val="88644538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66800"/>
            <a:ext cx="8153400" cy="1143000"/>
          </a:xfrm>
        </p:spPr>
        <p:txBody>
          <a:bodyPr rtlCol="0">
            <a:normAutofit fontScale="90000"/>
          </a:bodyPr>
          <a:lstStyle/>
          <a:p>
            <a:pPr eaLnBrk="1" fontAlgn="auto" hangingPunct="1">
              <a:spcAft>
                <a:spcPts val="0"/>
              </a:spcAft>
              <a:defRPr/>
            </a:pPr>
            <a:r>
              <a:rPr lang="en-US" dirty="0" smtClean="0"/>
              <a:t>Displacement Ventilation System: </a:t>
            </a:r>
            <a:r>
              <a:rPr lang="en-US" b="1" dirty="0" smtClean="0"/>
              <a:t>Energy Efficiency</a:t>
            </a:r>
            <a:endParaRPr lang="en-US" b="1" dirty="0"/>
          </a:p>
        </p:txBody>
      </p:sp>
      <p:sp>
        <p:nvSpPr>
          <p:cNvPr id="11267" name="Content Placeholder 2"/>
          <p:cNvSpPr>
            <a:spLocks noGrp="1"/>
          </p:cNvSpPr>
          <p:nvPr>
            <p:ph idx="1"/>
          </p:nvPr>
        </p:nvSpPr>
        <p:spPr>
          <a:xfrm>
            <a:off x="1066800" y="2362200"/>
            <a:ext cx="6777038" cy="2860675"/>
          </a:xfrm>
        </p:spPr>
        <p:txBody>
          <a:bodyPr/>
          <a:lstStyle/>
          <a:p>
            <a:pPr eaLnBrk="1" hangingPunct="1">
              <a:lnSpc>
                <a:spcPct val="150000"/>
              </a:lnSpc>
            </a:pPr>
            <a:endParaRPr lang="en-US" smtClean="0"/>
          </a:p>
          <a:p>
            <a:pPr eaLnBrk="1" hangingPunct="1">
              <a:lnSpc>
                <a:spcPct val="150000"/>
              </a:lnSpc>
            </a:pPr>
            <a:r>
              <a:rPr lang="en-US" smtClean="0"/>
              <a:t>Increased use of economizers</a:t>
            </a:r>
          </a:p>
          <a:p>
            <a:pPr eaLnBrk="1" hangingPunct="1">
              <a:lnSpc>
                <a:spcPct val="150000"/>
              </a:lnSpc>
            </a:pPr>
            <a:r>
              <a:rPr lang="en-US" smtClean="0"/>
              <a:t>Less energy consumption due to reduced peak cooling load</a:t>
            </a:r>
          </a:p>
          <a:p>
            <a:pPr eaLnBrk="1" hangingPunct="1"/>
            <a:endParaRPr lang="en-US" smtClean="0"/>
          </a:p>
        </p:txBody>
      </p:sp>
    </p:spTree>
    <p:extLst>
      <p:ext uri="{BB962C8B-B14F-4D97-AF65-F5344CB8AC3E}">
        <p14:creationId xmlns:p14="http://schemas.microsoft.com/office/powerpoint/2010/main" val="108970010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7772400" cy="1600200"/>
          </a:xfrm>
        </p:spPr>
        <p:txBody>
          <a:bodyPr rtlCol="0">
            <a:normAutofit fontScale="90000"/>
          </a:bodyPr>
          <a:lstStyle/>
          <a:p>
            <a:pPr eaLnBrk="1" fontAlgn="auto" hangingPunct="1">
              <a:spcAft>
                <a:spcPts val="0"/>
              </a:spcAft>
              <a:defRPr/>
            </a:pPr>
            <a:r>
              <a:rPr lang="en-US" dirty="0" smtClean="0"/>
              <a:t>Displacement Ventilation System: </a:t>
            </a:r>
            <a:r>
              <a:rPr lang="en-US" sz="3600" b="1" dirty="0" smtClean="0"/>
              <a:t>SFO Terminal 2 – Energy and CO</a:t>
            </a:r>
            <a:r>
              <a:rPr lang="en-US" sz="2000" b="1" dirty="0" smtClean="0"/>
              <a:t>2</a:t>
            </a:r>
            <a:r>
              <a:rPr lang="en-US" sz="3600" b="1" dirty="0" smtClean="0"/>
              <a:t> Reduction</a:t>
            </a:r>
            <a:endParaRPr lang="en-US" sz="3600" b="1" dirty="0"/>
          </a:p>
        </p:txBody>
      </p:sp>
      <p:pic>
        <p:nvPicPr>
          <p:cNvPr id="12291" name="Content Placeholder 9"/>
          <p:cNvPicPr>
            <a:picLocks noGrp="1"/>
          </p:cNvPicPr>
          <p:nvPr>
            <p:ph idx="1"/>
          </p:nvPr>
        </p:nvPicPr>
        <p:blipFill>
          <a:blip r:embed="rId3">
            <a:extLst>
              <a:ext uri="{28A0092B-C50C-407E-A947-70E740481C1C}">
                <a14:useLocalDpi xmlns:a14="http://schemas.microsoft.com/office/drawing/2010/main" val="0"/>
              </a:ext>
            </a:extLst>
          </a:blip>
          <a:srcRect l="14188" t="21294" r="23869" b="19121"/>
          <a:stretch>
            <a:fillRect/>
          </a:stretch>
        </p:blipFill>
        <p:spPr>
          <a:xfrm>
            <a:off x="1219200" y="2514600"/>
            <a:ext cx="6788150" cy="3657600"/>
          </a:xfrm>
        </p:spPr>
      </p:pic>
    </p:spTree>
    <p:extLst>
      <p:ext uri="{BB962C8B-B14F-4D97-AF65-F5344CB8AC3E}">
        <p14:creationId xmlns:p14="http://schemas.microsoft.com/office/powerpoint/2010/main" val="126345511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6800"/>
            <a:ext cx="7643813" cy="1143000"/>
          </a:xfrm>
        </p:spPr>
        <p:txBody>
          <a:bodyPr rtlCol="0">
            <a:normAutofit fontScale="90000"/>
          </a:bodyPr>
          <a:lstStyle/>
          <a:p>
            <a:pPr eaLnBrk="1" fontAlgn="auto" hangingPunct="1">
              <a:spcAft>
                <a:spcPts val="0"/>
              </a:spcAft>
              <a:defRPr/>
            </a:pPr>
            <a:r>
              <a:rPr lang="en-US" dirty="0" smtClean="0"/>
              <a:t>Displacement Ventilation System: </a:t>
            </a:r>
            <a:r>
              <a:rPr lang="en-US" b="1" dirty="0" smtClean="0"/>
              <a:t>Lower Overall Life Cycle Cost</a:t>
            </a:r>
            <a:endParaRPr lang="en-US" b="1" dirty="0"/>
          </a:p>
        </p:txBody>
      </p:sp>
      <p:sp>
        <p:nvSpPr>
          <p:cNvPr id="13315" name="Content Placeholder 2"/>
          <p:cNvSpPr>
            <a:spLocks noGrp="1"/>
          </p:cNvSpPr>
          <p:nvPr>
            <p:ph idx="1"/>
          </p:nvPr>
        </p:nvSpPr>
        <p:spPr>
          <a:xfrm>
            <a:off x="1066800" y="2667000"/>
            <a:ext cx="6777038" cy="2247900"/>
          </a:xfrm>
        </p:spPr>
        <p:txBody>
          <a:bodyPr>
            <a:normAutofit fontScale="92500"/>
          </a:bodyPr>
          <a:lstStyle/>
          <a:p>
            <a:pPr eaLnBrk="1" hangingPunct="1">
              <a:lnSpc>
                <a:spcPct val="150000"/>
              </a:lnSpc>
            </a:pPr>
            <a:r>
              <a:rPr lang="en-US" smtClean="0">
                <a:solidFill>
                  <a:schemeClr val="tx1"/>
                </a:solidFill>
              </a:rPr>
              <a:t>MIT Study of HVAC systems:</a:t>
            </a:r>
          </a:p>
          <a:p>
            <a:pPr lvl="1" eaLnBrk="1" hangingPunct="1">
              <a:lnSpc>
                <a:spcPct val="150000"/>
              </a:lnSpc>
            </a:pPr>
            <a:r>
              <a:rPr lang="en-US" sz="2400" smtClean="0">
                <a:solidFill>
                  <a:schemeClr val="tx1"/>
                </a:solidFill>
              </a:rPr>
              <a:t>720,000-square-foot building</a:t>
            </a:r>
          </a:p>
          <a:p>
            <a:pPr lvl="1" eaLnBrk="1" hangingPunct="1">
              <a:lnSpc>
                <a:spcPct val="150000"/>
              </a:lnSpc>
            </a:pPr>
            <a:r>
              <a:rPr lang="en-US" sz="2400" smtClean="0">
                <a:solidFill>
                  <a:schemeClr val="tx1"/>
                </a:solidFill>
              </a:rPr>
              <a:t>Cost saving ≥ 1/2 million dollars over a 20-year life</a:t>
            </a:r>
          </a:p>
        </p:txBody>
      </p:sp>
    </p:spTree>
    <p:extLst>
      <p:ext uri="{BB962C8B-B14F-4D97-AF65-F5344CB8AC3E}">
        <p14:creationId xmlns:p14="http://schemas.microsoft.com/office/powerpoint/2010/main" val="305029103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7796213" cy="1143000"/>
          </a:xfrm>
        </p:spPr>
        <p:txBody>
          <a:bodyPr rtlCol="0">
            <a:normAutofit fontScale="90000"/>
          </a:bodyPr>
          <a:lstStyle/>
          <a:p>
            <a:pPr eaLnBrk="1" fontAlgn="auto" hangingPunct="1">
              <a:spcAft>
                <a:spcPts val="0"/>
              </a:spcAft>
              <a:defRPr/>
            </a:pPr>
            <a:r>
              <a:rPr lang="en-US" dirty="0" smtClean="0"/>
              <a:t>Displacement Ventilation System: </a:t>
            </a:r>
            <a:r>
              <a:rPr lang="en-US" b="1" dirty="0" smtClean="0"/>
              <a:t>SFO Terminal 2</a:t>
            </a:r>
            <a:endParaRPr lang="en-US" b="1" dirty="0"/>
          </a:p>
        </p:txBody>
      </p:sp>
      <p:graphicFrame>
        <p:nvGraphicFramePr>
          <p:cNvPr id="8" name="Content Placeholder 7"/>
          <p:cNvGraphicFramePr>
            <a:graphicFrameLocks noGrp="1"/>
          </p:cNvGraphicFramePr>
          <p:nvPr>
            <p:ph idx="1"/>
          </p:nvPr>
        </p:nvGraphicFramePr>
        <p:xfrm>
          <a:off x="533400" y="2819400"/>
          <a:ext cx="8077200" cy="2101850"/>
        </p:xfrm>
        <a:graphic>
          <a:graphicData uri="http://schemas.openxmlformats.org/drawingml/2006/table">
            <a:tbl>
              <a:tblPr firstRow="1" bandRow="1">
                <a:tableStyleId>{5C22544A-7EE6-4342-B048-85BDC9FD1C3A}</a:tableStyleId>
              </a:tblPr>
              <a:tblGrid>
                <a:gridCol w="1661639"/>
                <a:gridCol w="906349"/>
                <a:gridCol w="1132935"/>
                <a:gridCol w="1057406"/>
                <a:gridCol w="1132935"/>
                <a:gridCol w="1085370"/>
                <a:gridCol w="1100566"/>
              </a:tblGrid>
              <a:tr h="557618">
                <a:tc>
                  <a:txBody>
                    <a:bodyPr/>
                    <a:lstStyle/>
                    <a:p>
                      <a:endParaRPr lang="en-US" sz="1600" dirty="0"/>
                    </a:p>
                  </a:txBody>
                  <a:tcPr>
                    <a:solidFill>
                      <a:schemeClr val="bg1"/>
                    </a:solidFill>
                  </a:tcPr>
                </a:tc>
                <a:tc gridSpan="6">
                  <a:txBody>
                    <a:bodyPr/>
                    <a:lstStyle/>
                    <a:p>
                      <a:r>
                        <a:rPr lang="en-US" sz="1600" dirty="0" smtClean="0"/>
                        <a:t>Impact</a:t>
                      </a:r>
                      <a:r>
                        <a:rPr lang="en-US" sz="1600" baseline="0" dirty="0" smtClean="0"/>
                        <a:t> Categories</a:t>
                      </a:r>
                      <a:endParaRPr lang="en-US" sz="1600" dirty="0"/>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986614">
                <a:tc>
                  <a:txBody>
                    <a:bodyPr/>
                    <a:lstStyle/>
                    <a:p>
                      <a:r>
                        <a:rPr lang="en-US" sz="1600" b="1" dirty="0" smtClean="0">
                          <a:solidFill>
                            <a:schemeClr val="bg1"/>
                          </a:solidFill>
                        </a:rPr>
                        <a:t>Functional Area</a:t>
                      </a:r>
                      <a:endParaRPr lang="en-US" sz="1600" b="1" dirty="0">
                        <a:solidFill>
                          <a:schemeClr val="bg1"/>
                        </a:solidFill>
                      </a:endParaRPr>
                    </a:p>
                  </a:txBody>
                  <a:tcPr>
                    <a:solidFill>
                      <a:schemeClr val="accent1"/>
                    </a:solidFill>
                  </a:tcPr>
                </a:tc>
                <a:tc>
                  <a:txBody>
                    <a:bodyPr/>
                    <a:lstStyle/>
                    <a:p>
                      <a:r>
                        <a:rPr lang="en-US" sz="1400" dirty="0" smtClean="0"/>
                        <a:t>Thermal Comfort</a:t>
                      </a:r>
                      <a:endParaRPr lang="en-US" sz="1400" dirty="0"/>
                    </a:p>
                  </a:txBody>
                  <a:tcPr/>
                </a:tc>
                <a:tc>
                  <a:txBody>
                    <a:bodyPr/>
                    <a:lstStyle/>
                    <a:p>
                      <a:r>
                        <a:rPr lang="en-US" sz="1400" dirty="0" smtClean="0"/>
                        <a:t>Acoustical Comfort</a:t>
                      </a:r>
                      <a:endParaRPr lang="en-US" sz="1400" dirty="0"/>
                    </a:p>
                  </a:txBody>
                  <a:tcPr/>
                </a:tc>
                <a:tc>
                  <a:txBody>
                    <a:bodyPr/>
                    <a:lstStyle/>
                    <a:p>
                      <a:r>
                        <a:rPr lang="en-US" sz="1400" dirty="0" smtClean="0"/>
                        <a:t>Improved Air Quality</a:t>
                      </a:r>
                      <a:endParaRPr lang="en-US" sz="1400" dirty="0"/>
                    </a:p>
                  </a:txBody>
                  <a:tcPr/>
                </a:tc>
                <a:tc>
                  <a:txBody>
                    <a:bodyPr/>
                    <a:lstStyle/>
                    <a:p>
                      <a:r>
                        <a:rPr lang="en-US" sz="1400" dirty="0" smtClean="0"/>
                        <a:t>Energy Efficiency</a:t>
                      </a:r>
                      <a:endParaRPr lang="en-US" sz="1400" dirty="0"/>
                    </a:p>
                  </a:txBody>
                  <a:tcPr/>
                </a:tc>
                <a:tc>
                  <a:txBody>
                    <a:bodyPr/>
                    <a:lstStyle/>
                    <a:p>
                      <a:r>
                        <a:rPr lang="en-US" sz="1400" dirty="0" smtClean="0"/>
                        <a:t>CO2 Reduction</a:t>
                      </a:r>
                      <a:endParaRPr lang="en-US" sz="1400" dirty="0"/>
                    </a:p>
                  </a:txBody>
                  <a:tcPr/>
                </a:tc>
                <a:tc>
                  <a:txBody>
                    <a:bodyPr/>
                    <a:lstStyle/>
                    <a:p>
                      <a:r>
                        <a:rPr lang="en-US" sz="1400" dirty="0" smtClean="0"/>
                        <a:t>Lower Overall Life Cycle Cost</a:t>
                      </a:r>
                      <a:endParaRPr lang="en-US" sz="1400" dirty="0"/>
                    </a:p>
                  </a:txBody>
                  <a:tcPr/>
                </a:tc>
              </a:tr>
              <a:tr h="557618">
                <a:tc>
                  <a:txBody>
                    <a:bodyPr/>
                    <a:lstStyle/>
                    <a:p>
                      <a:r>
                        <a:rPr lang="en-US" sz="1400" dirty="0" smtClean="0"/>
                        <a:t>Terminal Building</a:t>
                      </a:r>
                      <a:endParaRPr lang="en-US" sz="1400" dirty="0"/>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tc>
                  <a:txBody>
                    <a:bodyPr/>
                    <a:lstStyle/>
                    <a:p>
                      <a:endParaRPr lang="en-US" sz="1800"/>
                    </a:p>
                  </a:txBody>
                  <a:tcPr/>
                </a:tc>
                <a:tc>
                  <a:txBody>
                    <a:bodyPr/>
                    <a:lstStyle/>
                    <a:p>
                      <a:endParaRPr lang="en-US" sz="1800" dirty="0"/>
                    </a:p>
                  </a:txBody>
                  <a:tcPr/>
                </a:tc>
                <a:tc>
                  <a:txBody>
                    <a:bodyPr/>
                    <a:lstStyle/>
                    <a:p>
                      <a:endParaRPr lang="en-US" sz="1800" dirty="0"/>
                    </a:p>
                  </a:txBody>
                  <a:tcPr/>
                </a:tc>
              </a:tr>
            </a:tbl>
          </a:graphicData>
        </a:graphic>
      </p:graphicFrame>
      <p:pic>
        <p:nvPicPr>
          <p:cNvPr id="14368" name="Picture 2" descr="C:\Users\Main2\AppData\Local\Microsoft\Windows\Temporary Internet Files\Content.IE5\Y6ZLX39U\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419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9" name="Picture 2" descr="C:\Users\Main2\AppData\Local\Microsoft\Windows\Temporary Internet Files\Content.IE5\Y6ZLX39U\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419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0" name="Picture 2" descr="C:\Users\Main2\AppData\Local\Microsoft\Windows\Temporary Internet Files\Content.IE5\Y6ZLX39U\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419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1" name="Picture 2" descr="C:\Users\Main2\AppData\Local\Microsoft\Windows\Temporary Internet Files\Content.IE5\Y6ZLX39U\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419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2" name="Picture 2" descr="C:\Users\Main2\AppData\Local\Microsoft\Windows\Temporary Internet Files\Content.IE5\Y6ZLX39U\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4419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3" name="Picture 2" descr="C:\Users\Main2\AppData\Local\Microsoft\Windows\Temporary Internet Files\Content.IE5\Y6ZLX39U\MC90044131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4419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74" name="Picture 38" descr="C:\Users\main-v\AppData\Local\Microsoft\Windows\Temporary Internet Files\Content.IE5\4P501RQB\MC90043820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600200"/>
            <a:ext cx="14478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241830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914400" y="685800"/>
            <a:ext cx="3962400" cy="990600"/>
          </a:xfrm>
        </p:spPr>
        <p:txBody>
          <a:bodyPr/>
          <a:lstStyle/>
          <a:p>
            <a:pPr eaLnBrk="1" hangingPunct="1"/>
            <a:r>
              <a:rPr lang="en-US" b="1" smtClean="0"/>
              <a:t>SFO Terminal 2</a:t>
            </a:r>
          </a:p>
        </p:txBody>
      </p:sp>
      <p:pic>
        <p:nvPicPr>
          <p:cNvPr id="4" name="Content Placeholder 3"/>
          <p:cNvPicPr>
            <a:picLocks noGrp="1"/>
          </p:cNvPicPr>
          <p:nvPr>
            <p:ph idx="1"/>
          </p:nvPr>
        </p:nvPicPr>
        <p:blipFill>
          <a:blip r:embed="rId3"/>
          <a:srcRect l="14041" t="19380" r="23869" b="21274"/>
          <a:stretch>
            <a:fillRect/>
          </a:stretch>
        </p:blipFill>
        <p:spPr>
          <a:xfrm>
            <a:off x="1905000" y="3505200"/>
            <a:ext cx="5691188" cy="2667000"/>
          </a:xfrm>
          <a:effectLst>
            <a:outerShdw blurRad="292100" dist="139700" dir="2700000" algn="tl" rotWithShape="0">
              <a:srgbClr val="333333">
                <a:alpha val="65000"/>
              </a:srgbClr>
            </a:outerShdw>
          </a:effectLst>
        </p:spPr>
      </p:pic>
      <p:pic>
        <p:nvPicPr>
          <p:cNvPr id="5" name="Picture 4"/>
          <p:cNvPicPr/>
          <p:nvPr/>
        </p:nvPicPr>
        <p:blipFill>
          <a:blip r:embed="rId4"/>
          <a:srcRect l="14046" t="19638" r="32614" b="18863"/>
          <a:stretch>
            <a:fillRect/>
          </a:stretch>
        </p:blipFill>
        <p:spPr bwMode="auto">
          <a:xfrm>
            <a:off x="5105400" y="1295400"/>
            <a:ext cx="3124200" cy="1905000"/>
          </a:xfrm>
          <a:prstGeom prst="rect">
            <a:avLst/>
          </a:prstGeom>
          <a:ln>
            <a:noFill/>
          </a:ln>
          <a:effectLst>
            <a:outerShdw blurRad="292100" dist="139700" dir="2700000" algn="tl" rotWithShape="0">
              <a:srgbClr val="333333">
                <a:alpha val="65000"/>
              </a:srgbClr>
            </a:outerShdw>
          </a:effectLst>
        </p:spPr>
      </p:pic>
      <p:sp>
        <p:nvSpPr>
          <p:cNvPr id="15365" name="TextBox 5"/>
          <p:cNvSpPr txBox="1">
            <a:spLocks noChangeArrowheads="1"/>
          </p:cNvSpPr>
          <p:nvPr/>
        </p:nvSpPr>
        <p:spPr bwMode="auto">
          <a:xfrm>
            <a:off x="1066800" y="1981200"/>
            <a:ext cx="381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a:latin typeface="Century Gothic" pitchFamily="34" charset="0"/>
              </a:rPr>
              <a:t>The first LEED Gold-certified airport terminal in the U.S. </a:t>
            </a:r>
          </a:p>
        </p:txBody>
      </p:sp>
    </p:spTree>
    <p:extLst>
      <p:ext uri="{BB962C8B-B14F-4D97-AF65-F5344CB8AC3E}">
        <p14:creationId xmlns:p14="http://schemas.microsoft.com/office/powerpoint/2010/main" val="28201528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mtClean="0"/>
              <a:t>References</a:t>
            </a:r>
          </a:p>
        </p:txBody>
      </p:sp>
      <p:sp>
        <p:nvSpPr>
          <p:cNvPr id="16387" name="Content Placeholder 2"/>
          <p:cNvSpPr>
            <a:spLocks noGrp="1"/>
          </p:cNvSpPr>
          <p:nvPr>
            <p:ph idx="1"/>
          </p:nvPr>
        </p:nvSpPr>
        <p:spPr/>
        <p:txBody>
          <a:bodyPr/>
          <a:lstStyle/>
          <a:p>
            <a:pPr eaLnBrk="1" hangingPunct="1"/>
            <a:r>
              <a:rPr lang="en-US" smtClean="0">
                <a:hlinkClick r:id="rId2"/>
              </a:rPr>
              <a:t>http://tateinc.com/pdf/mit_cost_study.pdf</a:t>
            </a:r>
            <a:endParaRPr lang="en-US" smtClean="0"/>
          </a:p>
          <a:p>
            <a:pPr eaLnBrk="1" hangingPunct="1"/>
            <a:r>
              <a:rPr lang="en-US" smtClean="0">
                <a:hlinkClick r:id="rId3"/>
              </a:rPr>
              <a:t>http://www.energydesignresources.com/media/1723/EDR_DesignBriefs_displacementventilation.pdf?tracked=true</a:t>
            </a:r>
            <a:endParaRPr lang="en-US" smtClean="0"/>
          </a:p>
          <a:p>
            <a:pPr eaLnBrk="1" hangingPunct="1"/>
            <a:endParaRPr lang="en-US" smtClean="0"/>
          </a:p>
        </p:txBody>
      </p:sp>
    </p:spTree>
    <p:extLst>
      <p:ext uri="{BB962C8B-B14F-4D97-AF65-F5344CB8AC3E}">
        <p14:creationId xmlns:p14="http://schemas.microsoft.com/office/powerpoint/2010/main" val="291084319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Green Roof in SFO Airport</a:t>
            </a:r>
            <a:endParaRPr lang="en-US" dirty="0"/>
          </a:p>
        </p:txBody>
      </p:sp>
      <p:sp>
        <p:nvSpPr>
          <p:cNvPr id="3" name="Subtitle 2"/>
          <p:cNvSpPr>
            <a:spLocks noGrp="1"/>
          </p:cNvSpPr>
          <p:nvPr>
            <p:ph type="subTitle" idx="1"/>
          </p:nvPr>
        </p:nvSpPr>
        <p:spPr/>
        <p:txBody>
          <a:bodyPr/>
          <a:lstStyle/>
          <a:p>
            <a:r>
              <a:rPr lang="en-US" dirty="0" smtClean="0"/>
              <a:t>By</a:t>
            </a:r>
          </a:p>
          <a:p>
            <a:r>
              <a:rPr lang="en-US" dirty="0" smtClean="0"/>
              <a:t>Elmira </a:t>
            </a:r>
            <a:r>
              <a:rPr lang="en-US" dirty="0" err="1" smtClean="0"/>
              <a:t>Manafiafkham</a:t>
            </a:r>
            <a:endParaRPr lang="en-US" dirty="0"/>
          </a:p>
        </p:txBody>
      </p:sp>
    </p:spTree>
    <p:extLst>
      <p:ext uri="{BB962C8B-B14F-4D97-AF65-F5344CB8AC3E}">
        <p14:creationId xmlns:p14="http://schemas.microsoft.com/office/powerpoint/2010/main" val="12071945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2514601" y="656848"/>
            <a:ext cx="5334000" cy="714752"/>
          </a:xfrm>
        </p:spPr>
        <p:txBody>
          <a:bodyPr>
            <a:normAutofit/>
          </a:bodyPr>
          <a:lstStyle/>
          <a:p>
            <a:pPr algn="ctr"/>
            <a:r>
              <a:rPr lang="en-US" sz="3000" b="1" i="1" dirty="0"/>
              <a:t>Airfield: Pavement Materials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876800"/>
            <a:ext cx="1571625" cy="1502474"/>
          </a:xfrm>
          <a:prstGeom prst="rect">
            <a:avLst/>
          </a:prstGeom>
        </p:spPr>
      </p:pic>
      <p:sp>
        <p:nvSpPr>
          <p:cNvPr id="3" name="TextBox 2"/>
          <p:cNvSpPr txBox="1"/>
          <p:nvPr/>
        </p:nvSpPr>
        <p:spPr>
          <a:xfrm>
            <a:off x="838200" y="1577233"/>
            <a:ext cx="6629400" cy="3908762"/>
          </a:xfrm>
          <a:prstGeom prst="rect">
            <a:avLst/>
          </a:prstGeom>
          <a:noFill/>
        </p:spPr>
        <p:txBody>
          <a:bodyPr wrap="square" rtlCol="0">
            <a:spAutoFit/>
          </a:bodyPr>
          <a:lstStyle/>
          <a:p>
            <a:r>
              <a:rPr lang="en-US" sz="3200" dirty="0" smtClean="0">
                <a:latin typeface="Times New Roman" pitchFamily="18" charset="0"/>
                <a:cs typeface="Times New Roman" pitchFamily="18" charset="0"/>
              </a:rPr>
              <a:t>Discussion &amp; Recommendations</a:t>
            </a:r>
          </a:p>
          <a:p>
            <a:pPr marL="342900" indent="-342900">
              <a:buFont typeface="Arial" pitchFamily="34" charset="0"/>
              <a:buChar char="•"/>
            </a:pPr>
            <a:r>
              <a:rPr lang="en-US" sz="2400" dirty="0" smtClean="0">
                <a:latin typeface="Times New Roman" pitchFamily="18" charset="0"/>
                <a:cs typeface="Times New Roman" pitchFamily="18" charset="0"/>
              </a:rPr>
              <a:t>Nationwide</a:t>
            </a:r>
          </a:p>
          <a:p>
            <a:pPr marL="342900" indent="-342900">
              <a:buFont typeface="Arial" pitchFamily="34" charset="0"/>
              <a:buChar char="•"/>
            </a:pPr>
            <a:r>
              <a:rPr lang="en-US" sz="2400" dirty="0" smtClean="0">
                <a:latin typeface="Times New Roman" pitchFamily="18" charset="0"/>
                <a:cs typeface="Times New Roman" pitchFamily="18" charset="0"/>
              </a:rPr>
              <a:t>Using saved budget in other sectors</a:t>
            </a:r>
          </a:p>
          <a:p>
            <a:pPr marL="342900" indent="-342900">
              <a:buFont typeface="Arial" pitchFamily="34" charset="0"/>
              <a:buChar char="•"/>
            </a:pPr>
            <a:r>
              <a:rPr lang="en-US" sz="2400" dirty="0" smtClean="0">
                <a:latin typeface="Times New Roman" pitchFamily="18" charset="0"/>
                <a:cs typeface="Times New Roman" pitchFamily="18" charset="0"/>
              </a:rPr>
              <a:t>Using more RAP -----Airport in Italy(85%) </a:t>
            </a:r>
          </a:p>
          <a:p>
            <a:pPr marL="342900" indent="-342900">
              <a:buFont typeface="Arial" pitchFamily="34" charset="0"/>
              <a:buChar char="•"/>
            </a:pPr>
            <a:r>
              <a:rPr lang="en-US" sz="2400" dirty="0" smtClean="0">
                <a:latin typeface="Times New Roman" pitchFamily="18" charset="0"/>
                <a:cs typeface="Times New Roman" pitchFamily="18" charset="0"/>
              </a:rPr>
              <a:t>Challenge FAA limits------Mechanical test</a:t>
            </a:r>
          </a:p>
          <a:p>
            <a:r>
              <a:rPr lang="en-US" sz="2400" dirty="0" smtClean="0">
                <a:latin typeface="Times New Roman" pitchFamily="18" charset="0"/>
                <a:cs typeface="Times New Roman" pitchFamily="18" charset="0"/>
              </a:rPr>
              <a:t> (Research project)  </a:t>
            </a:r>
          </a:p>
          <a:p>
            <a:pPr marL="342900" indent="-342900">
              <a:buFont typeface="Arial" pitchFamily="34" charset="0"/>
              <a:buChar char="•"/>
            </a:pPr>
            <a:r>
              <a:rPr lang="en-US" sz="2400" dirty="0" smtClean="0">
                <a:latin typeface="Times New Roman" pitchFamily="18" charset="0"/>
                <a:cs typeface="Times New Roman" pitchFamily="18" charset="0"/>
              </a:rPr>
              <a:t>Recyclable material from other industries</a:t>
            </a:r>
          </a:p>
          <a:p>
            <a:pPr marL="342900" indent="-342900">
              <a:buFont typeface="Arial" pitchFamily="34" charset="0"/>
              <a:buChar char="•"/>
            </a:pPr>
            <a:r>
              <a:rPr lang="en-US" sz="2400" dirty="0" smtClean="0">
                <a:latin typeface="Times New Roman" pitchFamily="18" charset="0"/>
                <a:cs typeface="Times New Roman" pitchFamily="18" charset="0"/>
              </a:rPr>
              <a:t>Environmental footprint, Performance, Cost effectiveness:</a:t>
            </a:r>
          </a:p>
          <a:p>
            <a:r>
              <a:rPr lang="en-US" sz="2400" dirty="0" smtClean="0">
                <a:latin typeface="Times New Roman" pitchFamily="18" charset="0"/>
                <a:cs typeface="Times New Roman" pitchFamily="18" charset="0"/>
              </a:rPr>
              <a:t>Airport pavement management system</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76056222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024744" cy="1143000"/>
          </a:xfrm>
        </p:spPr>
        <p:txBody>
          <a:bodyPr/>
          <a:lstStyle/>
          <a:p>
            <a:r>
              <a:rPr lang="en-US" dirty="0" smtClean="0"/>
              <a:t>O'Hare International Airport</a:t>
            </a:r>
            <a:endParaRPr lang="en-US" dirty="0"/>
          </a:p>
        </p:txBody>
      </p:sp>
      <p:pic>
        <p:nvPicPr>
          <p:cNvPr id="4" name="Content Placeholder 3"/>
          <p:cNvPicPr>
            <a:picLocks noGrp="1"/>
          </p:cNvPicPr>
          <p:nvPr>
            <p:ph idx="1"/>
          </p:nvPr>
        </p:nvPicPr>
        <p:blipFill>
          <a:blip r:embed="rId2" cstate="print"/>
          <a:srcRect l="37512" t="20000" r="14410" b="13611"/>
          <a:stretch>
            <a:fillRect/>
          </a:stretch>
        </p:blipFill>
        <p:spPr bwMode="auto">
          <a:xfrm>
            <a:off x="4114800" y="1905000"/>
            <a:ext cx="4648200" cy="4011567"/>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a:stretch>
            <a:fillRect/>
          </a:stretch>
        </p:blipFill>
        <p:spPr bwMode="auto">
          <a:xfrm>
            <a:off x="304800" y="2971800"/>
            <a:ext cx="3786389" cy="2743200"/>
          </a:xfrm>
          <a:prstGeom prst="rect">
            <a:avLst/>
          </a:prstGeom>
          <a:noFill/>
          <a:ln w="9525">
            <a:noFill/>
            <a:miter lim="800000"/>
            <a:headEnd/>
            <a:tailEnd/>
          </a:ln>
          <a:effectLst/>
        </p:spPr>
      </p:pic>
    </p:spTree>
    <p:extLst>
      <p:ext uri="{BB962C8B-B14F-4D97-AF65-F5344CB8AC3E}">
        <p14:creationId xmlns:p14="http://schemas.microsoft.com/office/powerpoint/2010/main" val="320536010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Types of Green </a:t>
            </a:r>
            <a:r>
              <a:rPr lang="en-US" dirty="0"/>
              <a:t>R</a:t>
            </a:r>
            <a:r>
              <a:rPr lang="en-US" dirty="0" smtClean="0"/>
              <a:t>oof</a:t>
            </a:r>
            <a:endParaRPr lang="en-US" dirty="0"/>
          </a:p>
        </p:txBody>
      </p:sp>
      <p:sp>
        <p:nvSpPr>
          <p:cNvPr id="3" name="Content Placeholder 2"/>
          <p:cNvSpPr>
            <a:spLocks noGrp="1"/>
          </p:cNvSpPr>
          <p:nvPr>
            <p:ph idx="1"/>
          </p:nvPr>
        </p:nvSpPr>
        <p:spPr/>
        <p:txBody>
          <a:bodyPr>
            <a:normAutofit/>
          </a:bodyPr>
          <a:lstStyle/>
          <a:p>
            <a:r>
              <a:rPr lang="en-US" dirty="0" smtClean="0"/>
              <a:t>Substrate </a:t>
            </a:r>
            <a:r>
              <a:rPr lang="en-US" dirty="0"/>
              <a:t>based roof</a:t>
            </a:r>
          </a:p>
          <a:p>
            <a:r>
              <a:rPr lang="en-US" dirty="0" smtClean="0"/>
              <a:t>Sedum mats</a:t>
            </a:r>
          </a:p>
          <a:p>
            <a:pPr lvl="1"/>
            <a:r>
              <a:rPr lang="en-US" dirty="0" smtClean="0"/>
              <a:t>Recommended for SFO </a:t>
            </a:r>
          </a:p>
          <a:p>
            <a:pPr lvl="1"/>
            <a:r>
              <a:rPr lang="en-US" dirty="0" smtClean="0"/>
              <a:t>Sedum plantation</a:t>
            </a:r>
            <a:endParaRPr lang="en-US" dirty="0"/>
          </a:p>
          <a:p>
            <a:r>
              <a:rPr lang="en-US" dirty="0" smtClean="0"/>
              <a:t>Green</a:t>
            </a:r>
            <a:r>
              <a:rPr lang="en-US" dirty="0"/>
              <a:t>/Brown roofs for </a:t>
            </a:r>
            <a:r>
              <a:rPr lang="en-US" dirty="0" smtClean="0"/>
              <a:t>biodiversity</a:t>
            </a:r>
          </a:p>
          <a:p>
            <a:pPr>
              <a:buNone/>
            </a:pPr>
            <a:r>
              <a:rPr lang="en-US" dirty="0" smtClean="0"/>
              <a:t>	</a:t>
            </a:r>
            <a:endParaRPr lang="en-US" dirty="0"/>
          </a:p>
        </p:txBody>
      </p:sp>
    </p:spTree>
    <p:extLst>
      <p:ext uri="{BB962C8B-B14F-4D97-AF65-F5344CB8AC3E}">
        <p14:creationId xmlns:p14="http://schemas.microsoft.com/office/powerpoint/2010/main" val="384973510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Green Roof</a:t>
            </a:r>
            <a:endParaRPr lang="en-US" dirty="0"/>
          </a:p>
        </p:txBody>
      </p:sp>
      <p:sp>
        <p:nvSpPr>
          <p:cNvPr id="3" name="Content Placeholder 2"/>
          <p:cNvSpPr>
            <a:spLocks noGrp="1"/>
          </p:cNvSpPr>
          <p:nvPr>
            <p:ph idx="1"/>
          </p:nvPr>
        </p:nvSpPr>
        <p:spPr/>
        <p:txBody>
          <a:bodyPr>
            <a:normAutofit/>
          </a:bodyPr>
          <a:lstStyle/>
          <a:p>
            <a:pPr lvl="0"/>
            <a:r>
              <a:rPr lang="en-US" b="1" dirty="0"/>
              <a:t>Thermal </a:t>
            </a:r>
            <a:r>
              <a:rPr lang="en-US" b="1" dirty="0" smtClean="0"/>
              <a:t>Insulation</a:t>
            </a:r>
          </a:p>
          <a:p>
            <a:pPr lvl="1"/>
            <a:r>
              <a:rPr lang="en-US" dirty="0" smtClean="0"/>
              <a:t>Capture rain water – increase humidity – fresher air</a:t>
            </a:r>
          </a:p>
          <a:p>
            <a:pPr lvl="0"/>
            <a:r>
              <a:rPr lang="en-US" b="1" dirty="0" smtClean="0"/>
              <a:t>Noise Insulation</a:t>
            </a:r>
          </a:p>
          <a:p>
            <a:pPr lvl="1"/>
            <a:r>
              <a:rPr lang="en-US" b="1" dirty="0" smtClean="0"/>
              <a:t>Plant absorbs sound waves</a:t>
            </a:r>
            <a:endParaRPr lang="en-US" dirty="0" smtClean="0"/>
          </a:p>
          <a:p>
            <a:pPr lvl="0"/>
            <a:r>
              <a:rPr lang="en-US" b="1" dirty="0" smtClean="0"/>
              <a:t>Air Quality and Reduction in Carbon Dioxide</a:t>
            </a:r>
            <a:endParaRPr lang="en-US" dirty="0" smtClean="0"/>
          </a:p>
          <a:p>
            <a:pPr lvl="0"/>
            <a:endParaRPr lang="en-US" b="1" dirty="0" smtClean="0"/>
          </a:p>
          <a:p>
            <a:pPr lvl="1"/>
            <a:endParaRPr lang="en-US" dirty="0"/>
          </a:p>
          <a:p>
            <a:endParaRPr lang="en-US" dirty="0"/>
          </a:p>
        </p:txBody>
      </p:sp>
    </p:spTree>
    <p:extLst>
      <p:ext uri="{BB962C8B-B14F-4D97-AF65-F5344CB8AC3E}">
        <p14:creationId xmlns:p14="http://schemas.microsoft.com/office/powerpoint/2010/main" val="409663255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srcRect l="11111" t="12778" r="17361" b="12778"/>
          <a:stretch>
            <a:fillRect/>
          </a:stretch>
        </p:blipFill>
        <p:spPr bwMode="auto">
          <a:xfrm>
            <a:off x="685800" y="838200"/>
            <a:ext cx="7614313" cy="4953000"/>
          </a:xfrm>
          <a:prstGeom prst="rect">
            <a:avLst/>
          </a:prstGeom>
          <a:noFill/>
          <a:ln w="9525">
            <a:noFill/>
            <a:miter lim="800000"/>
            <a:headEnd/>
            <a:tailEnd/>
          </a:ln>
        </p:spPr>
      </p:pic>
    </p:spTree>
    <p:extLst>
      <p:ext uri="{BB962C8B-B14F-4D97-AF65-F5344CB8AC3E}">
        <p14:creationId xmlns:p14="http://schemas.microsoft.com/office/powerpoint/2010/main" val="123979156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8153400" cy="639762"/>
          </a:xfrm>
        </p:spPr>
        <p:txBody>
          <a:bodyPr>
            <a:normAutofit fontScale="90000"/>
          </a:bodyPr>
          <a:lstStyle/>
          <a:p>
            <a:r>
              <a:rPr lang="en-US" b="1" dirty="0" smtClean="0">
                <a:latin typeface="+mn-lt"/>
              </a:rPr>
              <a:t>Disadvantage of Green Roof in SFO</a:t>
            </a:r>
            <a:r>
              <a:rPr lang="en-US" b="1" dirty="0" smtClean="0"/>
              <a:t>:</a:t>
            </a:r>
            <a:r>
              <a:rPr lang="en-US" dirty="0"/>
              <a:t/>
            </a:r>
            <a:br>
              <a:rPr lang="en-US" dirty="0"/>
            </a:br>
            <a:endParaRPr lang="en-US" dirty="0"/>
          </a:p>
        </p:txBody>
      </p:sp>
      <p:sp>
        <p:nvSpPr>
          <p:cNvPr id="3" name="Content Placeholder 2"/>
          <p:cNvSpPr>
            <a:spLocks noGrp="1"/>
          </p:cNvSpPr>
          <p:nvPr>
            <p:ph idx="1"/>
          </p:nvPr>
        </p:nvSpPr>
        <p:spPr/>
        <p:txBody>
          <a:bodyPr/>
          <a:lstStyle/>
          <a:p>
            <a:r>
              <a:rPr lang="en-US" b="1" dirty="0"/>
              <a:t>WILDLIFE ATTRACTION </a:t>
            </a:r>
            <a:endParaRPr lang="en-US" b="1" dirty="0" smtClean="0"/>
          </a:p>
          <a:p>
            <a:pPr lvl="1"/>
            <a:r>
              <a:rPr lang="en-US" b="1" dirty="0" smtClean="0"/>
              <a:t>Landfills</a:t>
            </a:r>
            <a:endParaRPr lang="en-US" dirty="0"/>
          </a:p>
          <a:p>
            <a:pPr lvl="1"/>
            <a:r>
              <a:rPr lang="en-US" dirty="0" smtClean="0"/>
              <a:t>Bay Area</a:t>
            </a:r>
          </a:p>
          <a:p>
            <a:pPr lvl="2"/>
            <a:r>
              <a:rPr lang="en-US" dirty="0" smtClean="0"/>
              <a:t>Seagulls</a:t>
            </a:r>
          </a:p>
          <a:p>
            <a:pPr lvl="2"/>
            <a:r>
              <a:rPr lang="en-US" dirty="0" smtClean="0"/>
              <a:t>Mallard Ducks</a:t>
            </a:r>
          </a:p>
          <a:p>
            <a:pPr lvl="1"/>
            <a:r>
              <a:rPr lang="en-US" dirty="0" smtClean="0"/>
              <a:t>Potential collision with airplane</a:t>
            </a:r>
          </a:p>
          <a:p>
            <a:pPr lvl="2"/>
            <a:r>
              <a:rPr lang="en-US" dirty="0" smtClean="0"/>
              <a:t>Hudson River incident</a:t>
            </a:r>
            <a:endParaRPr lang="en-US" dirty="0"/>
          </a:p>
          <a:p>
            <a:pPr lvl="1"/>
            <a:endParaRPr lang="en-US" dirty="0" smtClean="0"/>
          </a:p>
        </p:txBody>
      </p:sp>
    </p:spTree>
    <p:extLst>
      <p:ext uri="{BB962C8B-B14F-4D97-AF65-F5344CB8AC3E}">
        <p14:creationId xmlns:p14="http://schemas.microsoft.com/office/powerpoint/2010/main" val="397334566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a:t>
            </a:r>
            <a:endParaRPr lang="en-US" dirty="0"/>
          </a:p>
        </p:txBody>
      </p:sp>
      <p:sp>
        <p:nvSpPr>
          <p:cNvPr id="3" name="Content Placeholder 2"/>
          <p:cNvSpPr>
            <a:spLocks noGrp="1"/>
          </p:cNvSpPr>
          <p:nvPr>
            <p:ph idx="1"/>
          </p:nvPr>
        </p:nvSpPr>
        <p:spPr/>
        <p:txBody>
          <a:bodyPr>
            <a:normAutofit/>
          </a:bodyPr>
          <a:lstStyle/>
          <a:p>
            <a:r>
              <a:rPr lang="en-US" dirty="0" smtClean="0"/>
              <a:t>Not open to public</a:t>
            </a:r>
          </a:p>
          <a:p>
            <a:pPr lvl="1"/>
            <a:r>
              <a:rPr lang="en-US" dirty="0" smtClean="0"/>
              <a:t>People feed the birds</a:t>
            </a:r>
          </a:p>
          <a:p>
            <a:pPr lvl="1"/>
            <a:r>
              <a:rPr lang="en-US" dirty="0"/>
              <a:t>L</a:t>
            </a:r>
            <a:r>
              <a:rPr lang="en-US" dirty="0" smtClean="0"/>
              <a:t>arge </a:t>
            </a:r>
            <a:r>
              <a:rPr lang="en-US" dirty="0"/>
              <a:t>amount of </a:t>
            </a:r>
            <a:r>
              <a:rPr lang="en-US" dirty="0" smtClean="0"/>
              <a:t>trash</a:t>
            </a:r>
          </a:p>
          <a:p>
            <a:r>
              <a:rPr lang="en-US" dirty="0" smtClean="0"/>
              <a:t>Seagull attracted to aggregate</a:t>
            </a:r>
          </a:p>
          <a:p>
            <a:r>
              <a:rPr lang="en-US" dirty="0" smtClean="0"/>
              <a:t>Mallard ducks </a:t>
            </a:r>
            <a:r>
              <a:rPr lang="en-US" dirty="0"/>
              <a:t>are attracted </a:t>
            </a:r>
            <a:r>
              <a:rPr lang="en-US" dirty="0" smtClean="0"/>
              <a:t>to aquatic vegetation</a:t>
            </a:r>
          </a:p>
          <a:p>
            <a:pPr lvl="1"/>
            <a:r>
              <a:rPr lang="en-US" dirty="0" smtClean="0"/>
              <a:t>Sedum plantation</a:t>
            </a:r>
          </a:p>
        </p:txBody>
      </p:sp>
    </p:spTree>
    <p:extLst>
      <p:ext uri="{BB962C8B-B14F-4D97-AF65-F5344CB8AC3E}">
        <p14:creationId xmlns:p14="http://schemas.microsoft.com/office/powerpoint/2010/main" val="264360922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024744" cy="1143000"/>
          </a:xfrm>
        </p:spPr>
        <p:txBody>
          <a:bodyPr/>
          <a:lstStyle/>
          <a:p>
            <a:r>
              <a:rPr lang="en-US" dirty="0" smtClean="0"/>
              <a:t>Questions?</a:t>
            </a:r>
            <a:endParaRPr lang="en-US" dirty="0"/>
          </a:p>
        </p:txBody>
      </p:sp>
      <p:pic>
        <p:nvPicPr>
          <p:cNvPr id="3" name="Picture 4" descr="Photo: SFO from 12,000 ft.  with San Francisco in background on a very clear day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905000"/>
            <a:ext cx="7483785" cy="4017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258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914400" y="685800"/>
            <a:ext cx="7543800" cy="1143000"/>
          </a:xfrm>
        </p:spPr>
        <p:txBody>
          <a:bodyPr>
            <a:normAutofit/>
          </a:bodyPr>
          <a:lstStyle/>
          <a:p>
            <a:pPr algn="ctr"/>
            <a:r>
              <a:rPr lang="en-US" sz="3000" b="1" i="1" dirty="0" smtClean="0"/>
              <a:t>Sustainable Airport Design &amp; Evaluation</a:t>
            </a:r>
            <a:endParaRPr lang="en-US" sz="3000" b="1"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876800"/>
            <a:ext cx="1571625" cy="150247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181085041"/>
              </p:ext>
            </p:extLst>
          </p:nvPr>
        </p:nvGraphicFramePr>
        <p:xfrm>
          <a:off x="609599" y="2572536"/>
          <a:ext cx="7896223" cy="1252704"/>
        </p:xfrm>
        <a:graphic>
          <a:graphicData uri="http://schemas.openxmlformats.org/drawingml/2006/table">
            <a:tbl>
              <a:tblPr firstRow="1" bandRow="1">
                <a:tableStyleId>{5C22544A-7EE6-4342-B048-85BDC9FD1C3A}</a:tableStyleId>
              </a:tblPr>
              <a:tblGrid>
                <a:gridCol w="1611476"/>
                <a:gridCol w="897821"/>
                <a:gridCol w="995904"/>
                <a:gridCol w="914400"/>
                <a:gridCol w="914400"/>
                <a:gridCol w="914400"/>
                <a:gridCol w="838200"/>
                <a:gridCol w="809622"/>
              </a:tblGrid>
              <a:tr h="521184">
                <a:tc>
                  <a:txBody>
                    <a:bodyPr/>
                    <a:lstStyle/>
                    <a:p>
                      <a:r>
                        <a:rPr lang="en-US" sz="1400" dirty="0" smtClean="0"/>
                        <a:t>Functional</a:t>
                      </a:r>
                      <a:r>
                        <a:rPr lang="en-US" sz="1400" baseline="0" dirty="0" smtClean="0"/>
                        <a:t> </a:t>
                      </a:r>
                      <a:r>
                        <a:rPr lang="en-US" sz="1400" dirty="0" smtClean="0"/>
                        <a:t>Areas</a:t>
                      </a:r>
                      <a:endParaRPr lang="en-US" sz="1400" dirty="0"/>
                    </a:p>
                  </a:txBody>
                  <a:tcPr/>
                </a:tc>
                <a:tc>
                  <a:txBody>
                    <a:bodyPr/>
                    <a:lstStyle/>
                    <a:p>
                      <a:pPr algn="ctr"/>
                      <a:r>
                        <a:rPr lang="en-US" sz="1400" dirty="0" smtClean="0"/>
                        <a:t>GWP</a:t>
                      </a:r>
                      <a:endParaRPr lang="en-US" sz="1400" dirty="0"/>
                    </a:p>
                  </a:txBody>
                  <a:tcPr>
                    <a:lnB w="38100" cmpd="sng">
                      <a:noFill/>
                    </a:lnB>
                  </a:tcPr>
                </a:tc>
                <a:tc>
                  <a:txBody>
                    <a:bodyPr/>
                    <a:lstStyle/>
                    <a:p>
                      <a:pPr algn="ctr"/>
                      <a:r>
                        <a:rPr lang="en-US" sz="1400" dirty="0" smtClean="0"/>
                        <a:t>Virgin</a:t>
                      </a:r>
                    </a:p>
                    <a:p>
                      <a:pPr algn="ctr"/>
                      <a:r>
                        <a:rPr lang="en-US" sz="1400" dirty="0" smtClean="0"/>
                        <a:t>Materials</a:t>
                      </a:r>
                      <a:endParaRPr lang="en-US" sz="1400" dirty="0"/>
                    </a:p>
                  </a:txBody>
                  <a:tcPr>
                    <a:lnB w="38100" cmpd="sng">
                      <a:noFill/>
                    </a:lnB>
                  </a:tcPr>
                </a:tc>
                <a:tc>
                  <a:txBody>
                    <a:bodyPr/>
                    <a:lstStyle/>
                    <a:p>
                      <a:pPr algn="ctr"/>
                      <a:r>
                        <a:rPr lang="en-US" sz="1400" dirty="0" smtClean="0"/>
                        <a:t>Noise</a:t>
                      </a:r>
                      <a:endParaRPr lang="en-US" sz="1400" dirty="0"/>
                    </a:p>
                  </a:txBody>
                  <a:tcPr>
                    <a:lnB w="38100" cmpd="sng">
                      <a:noFill/>
                    </a:lnB>
                  </a:tcPr>
                </a:tc>
                <a:tc>
                  <a:txBody>
                    <a:bodyPr/>
                    <a:lstStyle/>
                    <a:p>
                      <a:pPr algn="ctr"/>
                      <a:r>
                        <a:rPr lang="en-US" sz="1400" dirty="0" smtClean="0"/>
                        <a:t>Air</a:t>
                      </a:r>
                    </a:p>
                    <a:p>
                      <a:pPr algn="ctr"/>
                      <a:r>
                        <a:rPr lang="en-US" sz="1400" dirty="0" smtClean="0"/>
                        <a:t>Quality</a:t>
                      </a:r>
                      <a:endParaRPr lang="en-US" sz="1400" dirty="0"/>
                    </a:p>
                  </a:txBody>
                  <a:tcPr>
                    <a:lnB w="38100" cmpd="sng">
                      <a:noFill/>
                    </a:lnB>
                  </a:tcPr>
                </a:tc>
                <a:tc>
                  <a:txBody>
                    <a:bodyPr/>
                    <a:lstStyle/>
                    <a:p>
                      <a:pPr algn="ctr"/>
                      <a:r>
                        <a:rPr lang="en-US" sz="1400" dirty="0" smtClean="0"/>
                        <a:t>Water</a:t>
                      </a:r>
                    </a:p>
                    <a:p>
                      <a:pPr algn="ctr"/>
                      <a:r>
                        <a:rPr lang="en-US" sz="1400" dirty="0" smtClean="0"/>
                        <a:t>Impact</a:t>
                      </a:r>
                      <a:endParaRPr lang="en-US" sz="1400" dirty="0"/>
                    </a:p>
                  </a:txBody>
                  <a:tcPr>
                    <a:lnB w="38100" cmpd="sng">
                      <a:noFill/>
                    </a:lnB>
                  </a:tcPr>
                </a:tc>
                <a:tc>
                  <a:txBody>
                    <a:bodyPr/>
                    <a:lstStyle/>
                    <a:p>
                      <a:pPr algn="ctr"/>
                      <a:r>
                        <a:rPr lang="en-US" sz="1400" dirty="0" smtClean="0"/>
                        <a:t>Wildlife</a:t>
                      </a:r>
                      <a:endParaRPr lang="en-US" sz="1400" dirty="0"/>
                    </a:p>
                  </a:txBody>
                  <a:tcPr>
                    <a:lnB w="38100" cmpd="sng">
                      <a:noFill/>
                    </a:lnB>
                  </a:tcPr>
                </a:tc>
                <a:tc>
                  <a:txBody>
                    <a:bodyPr/>
                    <a:lstStyle/>
                    <a:p>
                      <a:pPr algn="ctr"/>
                      <a:r>
                        <a:rPr lang="en-US" sz="1800" dirty="0" smtClean="0"/>
                        <a:t>$</a:t>
                      </a:r>
                      <a:endParaRPr lang="en-US" sz="1800" dirty="0"/>
                    </a:p>
                  </a:txBody>
                  <a:tcPr/>
                </a:tc>
              </a:tr>
              <a:tr h="370840">
                <a:tc>
                  <a:txBody>
                    <a:bodyPr/>
                    <a:lstStyle/>
                    <a:p>
                      <a:r>
                        <a:rPr lang="en-US" sz="1400" b="1" dirty="0" smtClean="0"/>
                        <a:t>Airfield:</a:t>
                      </a:r>
                    </a:p>
                    <a:p>
                      <a:r>
                        <a:rPr lang="en-US" sz="1400" b="1" dirty="0" smtClean="0"/>
                        <a:t>Pavement</a:t>
                      </a:r>
                      <a:r>
                        <a:rPr lang="en-US" sz="1400" b="1" baseline="0" dirty="0" smtClean="0"/>
                        <a:t> Materials</a:t>
                      </a:r>
                      <a:endParaRPr lang="en-US" sz="14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800" b="1" dirty="0" smtClean="0">
                          <a:sym typeface="Wingdings"/>
                        </a:rPr>
                        <a:t></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3048000" y="1915180"/>
            <a:ext cx="3200400" cy="523220"/>
          </a:xfrm>
          <a:prstGeom prst="rect">
            <a:avLst/>
          </a:prstGeom>
          <a:noFill/>
        </p:spPr>
        <p:txBody>
          <a:bodyPr wrap="square" rtlCol="0">
            <a:spAutoFit/>
          </a:bodyPr>
          <a:lstStyle/>
          <a:p>
            <a:r>
              <a:rPr lang="en-US" sz="2800" b="1" dirty="0" smtClean="0">
                <a:latin typeface="+mj-lt"/>
              </a:rPr>
              <a:t>Impact Matrix</a:t>
            </a:r>
            <a:endParaRPr lang="en-US" sz="2800" b="1" dirty="0">
              <a:latin typeface="+mj-lt"/>
            </a:endParaRPr>
          </a:p>
        </p:txBody>
      </p:sp>
    </p:spTree>
    <p:extLst>
      <p:ext uri="{BB962C8B-B14F-4D97-AF65-F5344CB8AC3E}">
        <p14:creationId xmlns:p14="http://schemas.microsoft.com/office/powerpoint/2010/main" val="4903851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914400" y="418723"/>
            <a:ext cx="7543800" cy="1143000"/>
          </a:xfrm>
        </p:spPr>
        <p:txBody>
          <a:bodyPr>
            <a:normAutofit/>
          </a:bodyPr>
          <a:lstStyle/>
          <a:p>
            <a:pPr algn="ctr"/>
            <a:r>
              <a:rPr lang="en-US" sz="3000" b="1" i="1" dirty="0"/>
              <a:t>Airfield: Pavement Preservation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816" y="4441126"/>
            <a:ext cx="1571625" cy="1502474"/>
          </a:xfrm>
          <a:prstGeom prst="rect">
            <a:avLst/>
          </a:prstGeom>
        </p:spPr>
      </p:pic>
      <p:pic>
        <p:nvPicPr>
          <p:cNvPr id="1026" name="Picture 2" descr="http://www.jviation.com/wordpress/wp-content/uploads/2012/04/ANKpavem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770" y="2209800"/>
            <a:ext cx="6400800" cy="35909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800" y="5943600"/>
            <a:ext cx="6268770" cy="430887"/>
          </a:xfrm>
          <a:prstGeom prst="rect">
            <a:avLst/>
          </a:prstGeom>
          <a:noFill/>
        </p:spPr>
        <p:txBody>
          <a:bodyPr wrap="square" rtlCol="0">
            <a:spAutoFit/>
          </a:bodyPr>
          <a:lstStyle/>
          <a:p>
            <a:r>
              <a:rPr lang="en-US" sz="1100" dirty="0"/>
              <a:t>http://www.jviation.com/services/airport-engineering/airfield-pavement-rehabilitationharriet-alexander-field/</a:t>
            </a:r>
          </a:p>
        </p:txBody>
      </p:sp>
    </p:spTree>
    <p:extLst>
      <p:ext uri="{BB962C8B-B14F-4D97-AF65-F5344CB8AC3E}">
        <p14:creationId xmlns:p14="http://schemas.microsoft.com/office/powerpoint/2010/main" val="17298570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981641" y="418723"/>
            <a:ext cx="7543800" cy="1143000"/>
          </a:xfrm>
        </p:spPr>
        <p:txBody>
          <a:bodyPr>
            <a:normAutofit/>
          </a:bodyPr>
          <a:lstStyle/>
          <a:p>
            <a:pPr algn="ctr"/>
            <a:r>
              <a:rPr lang="en-US" sz="3000" b="1" i="1" dirty="0"/>
              <a:t>Airfield: Pavement Preservation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816" y="4441126"/>
            <a:ext cx="1571625" cy="1502474"/>
          </a:xfrm>
          <a:prstGeom prst="rect">
            <a:avLst/>
          </a:prstGeom>
        </p:spPr>
      </p:pic>
      <p:sp>
        <p:nvSpPr>
          <p:cNvPr id="7" name="TextBox 6"/>
          <p:cNvSpPr txBox="1"/>
          <p:nvPr/>
        </p:nvSpPr>
        <p:spPr>
          <a:xfrm>
            <a:off x="1752600" y="1872734"/>
            <a:ext cx="5867400" cy="369332"/>
          </a:xfrm>
          <a:prstGeom prst="rect">
            <a:avLst/>
          </a:prstGeom>
          <a:noFill/>
        </p:spPr>
        <p:txBody>
          <a:bodyPr wrap="square" rtlCol="0">
            <a:spAutoFit/>
          </a:bodyPr>
          <a:lstStyle/>
          <a:p>
            <a:pPr algn="ctr"/>
            <a:r>
              <a:rPr lang="en-US" dirty="0" smtClean="0">
                <a:latin typeface="+mj-lt"/>
              </a:rPr>
              <a:t>Sustainable Maintenance: An Emerging Necessity</a:t>
            </a:r>
            <a:endParaRPr lang="en-US" dirty="0">
              <a:latin typeface="+mj-lt"/>
            </a:endParaRPr>
          </a:p>
        </p:txBody>
      </p:sp>
      <p:sp>
        <p:nvSpPr>
          <p:cNvPr id="8" name="TextBox 7"/>
          <p:cNvSpPr txBox="1"/>
          <p:nvPr/>
        </p:nvSpPr>
        <p:spPr>
          <a:xfrm>
            <a:off x="762000" y="2286000"/>
            <a:ext cx="6553200" cy="3139321"/>
          </a:xfrm>
          <a:prstGeom prst="rect">
            <a:avLst/>
          </a:prstGeom>
          <a:noFill/>
        </p:spPr>
        <p:txBody>
          <a:bodyPr wrap="square" rtlCol="0">
            <a:spAutoFit/>
          </a:bodyPr>
          <a:lstStyle/>
          <a:p>
            <a:pPr marL="285750" indent="-285750">
              <a:buFont typeface="Arial" pitchFamily="34" charset="0"/>
              <a:buChar char="•"/>
            </a:pPr>
            <a:r>
              <a:rPr lang="en-US" dirty="0" smtClean="0"/>
              <a:t>“A </a:t>
            </a:r>
            <a:r>
              <a:rPr lang="en-US" dirty="0"/>
              <a:t>sustainable transportation system is safe, healthy, affordable, and renewable, operates fairly, and limits emissions and the use of new and nonrenewable resources</a:t>
            </a:r>
            <a:r>
              <a:rPr lang="en-US" dirty="0" smtClean="0"/>
              <a:t>.”- Federal Highway Administration</a:t>
            </a:r>
          </a:p>
          <a:p>
            <a:pPr marL="285750" indent="-285750">
              <a:buFont typeface="Arial" pitchFamily="34" charset="0"/>
              <a:buChar char="•"/>
            </a:pPr>
            <a:endParaRPr lang="en-US" dirty="0" smtClean="0"/>
          </a:p>
          <a:p>
            <a:pPr marL="285750" indent="-285750">
              <a:buFont typeface="Arial" pitchFamily="34" charset="0"/>
              <a:buChar char="•"/>
            </a:pPr>
            <a:r>
              <a:rPr lang="en-US" dirty="0" smtClean="0"/>
              <a:t>However, considering environmental impact beyond construction is an emerging research field.</a:t>
            </a:r>
          </a:p>
          <a:p>
            <a:pPr marL="285750" indent="-285750">
              <a:buFont typeface="Arial" pitchFamily="34" charset="0"/>
              <a:buChar char="•"/>
            </a:pPr>
            <a:endParaRPr lang="en-US" dirty="0"/>
          </a:p>
          <a:p>
            <a:pPr marL="285750" indent="-285750">
              <a:buFont typeface="Arial" pitchFamily="34" charset="0"/>
              <a:buChar char="•"/>
            </a:pPr>
            <a:r>
              <a:rPr lang="en-US" dirty="0" smtClean="0"/>
              <a:t>Sustainable pavement preservation practices, exist but not a method to quantify environmental impacts. </a:t>
            </a:r>
            <a:endParaRPr lang="en-US" dirty="0"/>
          </a:p>
          <a:p>
            <a:endParaRPr lang="en-US" dirty="0"/>
          </a:p>
        </p:txBody>
      </p:sp>
    </p:spTree>
    <p:extLst>
      <p:ext uri="{BB962C8B-B14F-4D97-AF65-F5344CB8AC3E}">
        <p14:creationId xmlns:p14="http://schemas.microsoft.com/office/powerpoint/2010/main" val="34216585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914400" y="421741"/>
            <a:ext cx="7543800" cy="1143000"/>
          </a:xfrm>
        </p:spPr>
        <p:txBody>
          <a:bodyPr>
            <a:normAutofit/>
          </a:bodyPr>
          <a:lstStyle/>
          <a:p>
            <a:pPr algn="ctr"/>
            <a:r>
              <a:rPr lang="en-US" sz="3000" b="1" i="1" dirty="0"/>
              <a:t>Airfield: Pavement Preservation</a:t>
            </a:r>
          </a:p>
        </p:txBody>
      </p:sp>
      <p:sp>
        <p:nvSpPr>
          <p:cNvPr id="7" name="TextBox 6"/>
          <p:cNvSpPr txBox="1"/>
          <p:nvPr/>
        </p:nvSpPr>
        <p:spPr>
          <a:xfrm>
            <a:off x="1752600" y="1872734"/>
            <a:ext cx="5867400" cy="369332"/>
          </a:xfrm>
          <a:prstGeom prst="rect">
            <a:avLst/>
          </a:prstGeom>
          <a:noFill/>
        </p:spPr>
        <p:txBody>
          <a:bodyPr wrap="square" rtlCol="0">
            <a:spAutoFit/>
          </a:bodyPr>
          <a:lstStyle/>
          <a:p>
            <a:pPr algn="ctr"/>
            <a:r>
              <a:rPr lang="en-US" dirty="0" smtClean="0">
                <a:latin typeface="+mj-lt"/>
              </a:rPr>
              <a:t>Current State of Sustainable Evaluation</a:t>
            </a:r>
            <a:endParaRPr lang="en-US"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2466397927"/>
              </p:ext>
            </p:extLst>
          </p:nvPr>
        </p:nvGraphicFramePr>
        <p:xfrm>
          <a:off x="685800" y="2362200"/>
          <a:ext cx="7772402" cy="3225800"/>
        </p:xfrm>
        <a:graphic>
          <a:graphicData uri="http://schemas.openxmlformats.org/drawingml/2006/table">
            <a:tbl>
              <a:tblPr firstRow="1" bandRow="1">
                <a:tableStyleId>{5C22544A-7EE6-4342-B048-85BDC9FD1C3A}</a:tableStyleId>
              </a:tblPr>
              <a:tblGrid>
                <a:gridCol w="1219202"/>
                <a:gridCol w="1092200"/>
                <a:gridCol w="1092200"/>
                <a:gridCol w="1092200"/>
                <a:gridCol w="1092200"/>
                <a:gridCol w="1092200"/>
                <a:gridCol w="1092200"/>
              </a:tblGrid>
              <a:tr h="370840">
                <a:tc>
                  <a:txBody>
                    <a:bodyPr/>
                    <a:lstStyle/>
                    <a:p>
                      <a:endParaRPr lang="en-US" dirty="0"/>
                    </a:p>
                  </a:txBody>
                  <a:tcPr/>
                </a:tc>
                <a:tc gridSpan="2">
                  <a:txBody>
                    <a:bodyPr/>
                    <a:lstStyle/>
                    <a:p>
                      <a:pPr algn="ctr"/>
                      <a:r>
                        <a:rPr lang="en-US" sz="1200" dirty="0" smtClean="0"/>
                        <a:t>Does your agency </a:t>
                      </a:r>
                    </a:p>
                    <a:p>
                      <a:pPr algn="ctr"/>
                      <a:r>
                        <a:rPr lang="en-US" sz="1200" dirty="0" smtClean="0"/>
                        <a:t>use environmental </a:t>
                      </a:r>
                    </a:p>
                    <a:p>
                      <a:pPr algn="ctr"/>
                      <a:r>
                        <a:rPr lang="en-US" sz="1200" dirty="0" smtClean="0"/>
                        <a:t>performance to select</a:t>
                      </a:r>
                      <a:r>
                        <a:rPr lang="en-US" sz="1200" baseline="0" dirty="0" smtClean="0"/>
                        <a:t> </a:t>
                      </a:r>
                      <a:r>
                        <a:rPr lang="en-US" sz="1200" dirty="0" smtClean="0"/>
                        <a:t>maintenance</a:t>
                      </a:r>
                    </a:p>
                    <a:p>
                      <a:pPr algn="ctr"/>
                      <a:r>
                        <a:rPr lang="en-US" sz="1200" dirty="0" smtClean="0"/>
                        <a:t>and/or</a:t>
                      </a:r>
                    </a:p>
                    <a:p>
                      <a:pPr algn="ctr"/>
                      <a:r>
                        <a:rPr lang="en-US" sz="1200" dirty="0" smtClean="0"/>
                        <a:t>preservation </a:t>
                      </a:r>
                    </a:p>
                    <a:p>
                      <a:pPr algn="ctr"/>
                      <a:r>
                        <a:rPr lang="en-US" sz="1200" dirty="0" smtClean="0"/>
                        <a:t>program practices?</a:t>
                      </a:r>
                      <a:endParaRPr lang="en-US" sz="1200" dirty="0"/>
                    </a:p>
                  </a:txBody>
                  <a:tcPr/>
                </a:tc>
                <a:tc hMerge="1">
                  <a:txBody>
                    <a:bodyPr/>
                    <a:lstStyle/>
                    <a:p>
                      <a:endParaRPr lang="en-US" dirty="0"/>
                    </a:p>
                  </a:txBody>
                  <a:tcPr/>
                </a:tc>
                <a:tc gridSpan="2">
                  <a:txBody>
                    <a:bodyPr/>
                    <a:lstStyle/>
                    <a:p>
                      <a:pPr algn="ctr"/>
                      <a:r>
                        <a:rPr lang="en-US" sz="1200" dirty="0" smtClean="0"/>
                        <a:t>Do you have an</a:t>
                      </a:r>
                    </a:p>
                    <a:p>
                      <a:pPr algn="ctr"/>
                      <a:r>
                        <a:rPr lang="en-US" sz="1200" dirty="0" smtClean="0"/>
                        <a:t>agency-wide </a:t>
                      </a:r>
                    </a:p>
                    <a:p>
                      <a:pPr algn="ctr"/>
                      <a:r>
                        <a:rPr lang="en-US" sz="1200" dirty="0" smtClean="0"/>
                        <a:t>“sustainability” </a:t>
                      </a:r>
                    </a:p>
                    <a:p>
                      <a:pPr algn="ctr"/>
                      <a:r>
                        <a:rPr lang="en-US" sz="1200" dirty="0" smtClean="0"/>
                        <a:t>program that </a:t>
                      </a:r>
                    </a:p>
                    <a:p>
                      <a:pPr algn="ctr"/>
                      <a:r>
                        <a:rPr lang="en-US" sz="1200" dirty="0" smtClean="0"/>
                        <a:t>includes pavement</a:t>
                      </a:r>
                    </a:p>
                    <a:p>
                      <a:pPr algn="ctr"/>
                      <a:r>
                        <a:rPr lang="en-US" sz="1200" dirty="0" smtClean="0"/>
                        <a:t>maintenance </a:t>
                      </a:r>
                    </a:p>
                    <a:p>
                      <a:pPr algn="ctr"/>
                      <a:r>
                        <a:rPr lang="en-US" sz="1200" dirty="0" smtClean="0"/>
                        <a:t>activities?</a:t>
                      </a:r>
                      <a:endParaRPr lang="en-US" sz="1200" dirty="0"/>
                    </a:p>
                  </a:txBody>
                  <a:tcPr/>
                </a:tc>
                <a:tc hMerge="1">
                  <a:txBody>
                    <a:bodyPr/>
                    <a:lstStyle/>
                    <a:p>
                      <a:endParaRPr lang="en-US" dirty="0"/>
                    </a:p>
                  </a:txBody>
                  <a:tcPr/>
                </a:tc>
                <a:tc gridSpan="2">
                  <a:txBody>
                    <a:bodyPr/>
                    <a:lstStyle/>
                    <a:p>
                      <a:pPr algn="ctr"/>
                      <a:r>
                        <a:rPr lang="en-US" sz="1200" dirty="0" smtClean="0"/>
                        <a:t>Does your agency</a:t>
                      </a:r>
                    </a:p>
                    <a:p>
                      <a:pPr algn="ctr"/>
                      <a:r>
                        <a:rPr lang="en-US" sz="1200" dirty="0" smtClean="0"/>
                        <a:t>have sustainable</a:t>
                      </a:r>
                    </a:p>
                    <a:p>
                      <a:pPr algn="ctr"/>
                      <a:r>
                        <a:rPr lang="en-US" sz="1200" dirty="0" smtClean="0"/>
                        <a:t>maintenance </a:t>
                      </a:r>
                    </a:p>
                    <a:p>
                      <a:pPr algn="ctr"/>
                      <a:r>
                        <a:rPr lang="en-US" sz="1200" dirty="0" smtClean="0"/>
                        <a:t>speciﬁcations?</a:t>
                      </a:r>
                      <a:endParaRPr lang="en-US" sz="1200" dirty="0"/>
                    </a:p>
                  </a:txBody>
                  <a:tcPr/>
                </a:tc>
                <a:tc hMerge="1">
                  <a:txBody>
                    <a:bodyPr/>
                    <a:lstStyle/>
                    <a:p>
                      <a:endParaRPr lang="en-US" dirty="0"/>
                    </a:p>
                  </a:txBody>
                  <a:tcPr/>
                </a:tc>
              </a:tr>
              <a:tr h="370840">
                <a:tc>
                  <a:txBody>
                    <a:bodyPr/>
                    <a:lstStyle/>
                    <a:p>
                      <a:pPr algn="ctr"/>
                      <a:endParaRPr lang="en-US" dirty="0"/>
                    </a:p>
                  </a:txBody>
                  <a:tcPr/>
                </a:tc>
                <a:tc>
                  <a:txBody>
                    <a:bodyPr/>
                    <a:lstStyle/>
                    <a:p>
                      <a:pPr algn="ctr"/>
                      <a:r>
                        <a:rPr lang="en-US" sz="1400" dirty="0" smtClean="0"/>
                        <a:t>NO</a:t>
                      </a:r>
                      <a:endParaRPr lang="en-US" sz="1400" dirty="0"/>
                    </a:p>
                  </a:txBody>
                  <a:tcPr/>
                </a:tc>
                <a:tc>
                  <a:txBody>
                    <a:bodyPr/>
                    <a:lstStyle/>
                    <a:p>
                      <a:pPr algn="ctr"/>
                      <a:r>
                        <a:rPr lang="en-US" sz="1400" dirty="0" smtClean="0"/>
                        <a:t>YES</a:t>
                      </a:r>
                      <a:endParaRPr lang="en-US" sz="1400" dirty="0"/>
                    </a:p>
                  </a:txBody>
                  <a:tcPr/>
                </a:tc>
                <a:tc>
                  <a:txBody>
                    <a:bodyPr/>
                    <a:lstStyle/>
                    <a:p>
                      <a:pPr algn="ctr"/>
                      <a:r>
                        <a:rPr lang="en-US" sz="1400" dirty="0" smtClean="0"/>
                        <a:t>NO</a:t>
                      </a:r>
                      <a:endParaRPr lang="en-US" sz="1400" dirty="0"/>
                    </a:p>
                  </a:txBody>
                  <a:tcPr/>
                </a:tc>
                <a:tc>
                  <a:txBody>
                    <a:bodyPr/>
                    <a:lstStyle/>
                    <a:p>
                      <a:pPr algn="ctr"/>
                      <a:r>
                        <a:rPr lang="en-US" sz="1400" dirty="0" smtClean="0"/>
                        <a:t>YES</a:t>
                      </a:r>
                      <a:endParaRPr lang="en-US" sz="1400" dirty="0"/>
                    </a:p>
                  </a:txBody>
                  <a:tcPr/>
                </a:tc>
                <a:tc>
                  <a:txBody>
                    <a:bodyPr/>
                    <a:lstStyle/>
                    <a:p>
                      <a:pPr algn="ctr"/>
                      <a:r>
                        <a:rPr lang="en-US" sz="1400" dirty="0" smtClean="0"/>
                        <a:t>NO</a:t>
                      </a:r>
                      <a:endParaRPr lang="en-US" sz="1400" dirty="0"/>
                    </a:p>
                  </a:txBody>
                  <a:tcPr/>
                </a:tc>
                <a:tc>
                  <a:txBody>
                    <a:bodyPr/>
                    <a:lstStyle/>
                    <a:p>
                      <a:pPr algn="ctr"/>
                      <a:r>
                        <a:rPr lang="en-US" sz="1400" dirty="0" smtClean="0"/>
                        <a:t>YES</a:t>
                      </a:r>
                      <a:endParaRPr lang="en-US" sz="1400" dirty="0"/>
                    </a:p>
                  </a:txBody>
                  <a:tcPr/>
                </a:tc>
              </a:tr>
              <a:tr h="370840">
                <a:tc>
                  <a:txBody>
                    <a:bodyPr/>
                    <a:lstStyle/>
                    <a:p>
                      <a:pPr algn="ctr"/>
                      <a:r>
                        <a:rPr lang="en-US" sz="1400" dirty="0" smtClean="0"/>
                        <a:t>Canada</a:t>
                      </a:r>
                      <a:endParaRPr lang="en-US" sz="1400" dirty="0"/>
                    </a:p>
                  </a:txBody>
                  <a:tcPr/>
                </a:tc>
                <a:tc>
                  <a:txBody>
                    <a:bodyPr/>
                    <a:lstStyle/>
                    <a:p>
                      <a:pPr algn="ctr"/>
                      <a:r>
                        <a:rPr lang="en-US" sz="1400" dirty="0" smtClean="0"/>
                        <a:t>7</a:t>
                      </a:r>
                      <a:endParaRPr lang="en-US" sz="1400" dirty="0"/>
                    </a:p>
                  </a:txBody>
                  <a:tcPr/>
                </a:tc>
                <a:tc>
                  <a:txBody>
                    <a:bodyPr/>
                    <a:lstStyle/>
                    <a:p>
                      <a:pPr algn="ctr"/>
                      <a:r>
                        <a:rPr lang="en-US" sz="1400" dirty="0" smtClean="0"/>
                        <a:t>0</a:t>
                      </a:r>
                      <a:endParaRPr lang="en-US" sz="1400" dirty="0"/>
                    </a:p>
                  </a:txBody>
                  <a:tcPr/>
                </a:tc>
                <a:tc>
                  <a:txBody>
                    <a:bodyPr/>
                    <a:lstStyle/>
                    <a:p>
                      <a:pPr algn="ctr"/>
                      <a:r>
                        <a:rPr lang="en-US" sz="1400" dirty="0" smtClean="0"/>
                        <a:t>5</a:t>
                      </a:r>
                      <a:endParaRPr lang="en-US" sz="1400" dirty="0"/>
                    </a:p>
                  </a:txBody>
                  <a:tcPr/>
                </a:tc>
                <a:tc>
                  <a:txBody>
                    <a:bodyPr/>
                    <a:lstStyle/>
                    <a:p>
                      <a:pPr algn="ctr"/>
                      <a:r>
                        <a:rPr lang="en-US" sz="1400" dirty="0" smtClean="0"/>
                        <a:t>2</a:t>
                      </a:r>
                      <a:endParaRPr lang="en-US" sz="1400" dirty="0"/>
                    </a:p>
                  </a:txBody>
                  <a:tcPr/>
                </a:tc>
                <a:tc>
                  <a:txBody>
                    <a:bodyPr/>
                    <a:lstStyle/>
                    <a:p>
                      <a:pPr algn="ctr"/>
                      <a:r>
                        <a:rPr lang="en-US" sz="1400" dirty="0" smtClean="0"/>
                        <a:t>7</a:t>
                      </a:r>
                      <a:endParaRPr lang="en-US" sz="1400" dirty="0"/>
                    </a:p>
                  </a:txBody>
                  <a:tcPr/>
                </a:tc>
                <a:tc>
                  <a:txBody>
                    <a:bodyPr/>
                    <a:lstStyle/>
                    <a:p>
                      <a:pPr algn="ctr"/>
                      <a:r>
                        <a:rPr lang="en-US" sz="1400" dirty="0" smtClean="0"/>
                        <a:t>0</a:t>
                      </a:r>
                      <a:endParaRPr lang="en-US" sz="1400" dirty="0"/>
                    </a:p>
                  </a:txBody>
                  <a:tcPr/>
                </a:tc>
              </a:tr>
              <a:tr h="370840">
                <a:tc>
                  <a:txBody>
                    <a:bodyPr/>
                    <a:lstStyle/>
                    <a:p>
                      <a:pPr algn="ctr"/>
                      <a:r>
                        <a:rPr lang="en-US" sz="1400" dirty="0" smtClean="0"/>
                        <a:t>U.S</a:t>
                      </a:r>
                      <a:endParaRPr lang="en-US" sz="1400" dirty="0"/>
                    </a:p>
                  </a:txBody>
                  <a:tcPr/>
                </a:tc>
                <a:tc>
                  <a:txBody>
                    <a:bodyPr/>
                    <a:lstStyle/>
                    <a:p>
                      <a:pPr algn="ctr"/>
                      <a:r>
                        <a:rPr lang="en-US" sz="1400" dirty="0" smtClean="0"/>
                        <a:t>40</a:t>
                      </a:r>
                      <a:endParaRPr lang="en-US" sz="1400" dirty="0"/>
                    </a:p>
                  </a:txBody>
                  <a:tcPr/>
                </a:tc>
                <a:tc>
                  <a:txBody>
                    <a:bodyPr/>
                    <a:lstStyle/>
                    <a:p>
                      <a:pPr algn="ctr"/>
                      <a:r>
                        <a:rPr lang="en-US" sz="1400" dirty="0" smtClean="0"/>
                        <a:t>2</a:t>
                      </a:r>
                      <a:endParaRPr lang="en-US" sz="1400" dirty="0"/>
                    </a:p>
                  </a:txBody>
                  <a:tcPr/>
                </a:tc>
                <a:tc>
                  <a:txBody>
                    <a:bodyPr/>
                    <a:lstStyle/>
                    <a:p>
                      <a:pPr algn="ctr"/>
                      <a:r>
                        <a:rPr lang="en-US" sz="1400" dirty="0" smtClean="0"/>
                        <a:t>38</a:t>
                      </a:r>
                      <a:endParaRPr lang="en-US" sz="1400" dirty="0"/>
                    </a:p>
                  </a:txBody>
                  <a:tcPr/>
                </a:tc>
                <a:tc>
                  <a:txBody>
                    <a:bodyPr/>
                    <a:lstStyle/>
                    <a:p>
                      <a:pPr algn="ctr"/>
                      <a:r>
                        <a:rPr lang="en-US" sz="1400" dirty="0" smtClean="0"/>
                        <a:t>4</a:t>
                      </a:r>
                      <a:endParaRPr lang="en-US" sz="1400" dirty="0"/>
                    </a:p>
                  </a:txBody>
                  <a:tcPr/>
                </a:tc>
                <a:tc>
                  <a:txBody>
                    <a:bodyPr/>
                    <a:lstStyle/>
                    <a:p>
                      <a:pPr algn="ctr"/>
                      <a:r>
                        <a:rPr lang="en-US" sz="1400" dirty="0" smtClean="0"/>
                        <a:t>41</a:t>
                      </a:r>
                      <a:endParaRPr lang="en-US" sz="1400" dirty="0"/>
                    </a:p>
                  </a:txBody>
                  <a:tcPr/>
                </a:tc>
                <a:tc>
                  <a:txBody>
                    <a:bodyPr/>
                    <a:lstStyle/>
                    <a:p>
                      <a:pPr algn="ctr"/>
                      <a:r>
                        <a:rPr lang="en-US" sz="1400" dirty="0" smtClean="0"/>
                        <a:t>1</a:t>
                      </a:r>
                      <a:endParaRPr lang="en-US" sz="1400" dirty="0"/>
                    </a:p>
                  </a:txBody>
                  <a:tcPr/>
                </a:tc>
              </a:tr>
              <a:tr h="370840">
                <a:tc>
                  <a:txBody>
                    <a:bodyPr/>
                    <a:lstStyle/>
                    <a:p>
                      <a:pPr algn="ctr"/>
                      <a:r>
                        <a:rPr lang="en-US" sz="1400" dirty="0" smtClean="0"/>
                        <a:t>Total</a:t>
                      </a:r>
                      <a:endParaRPr lang="en-US" sz="1400" dirty="0"/>
                    </a:p>
                  </a:txBody>
                  <a:tcPr/>
                </a:tc>
                <a:tc>
                  <a:txBody>
                    <a:bodyPr/>
                    <a:lstStyle/>
                    <a:p>
                      <a:pPr algn="ctr"/>
                      <a:r>
                        <a:rPr lang="en-US" sz="1400" dirty="0" smtClean="0"/>
                        <a:t>47</a:t>
                      </a:r>
                      <a:endParaRPr lang="en-US" sz="1400" dirty="0"/>
                    </a:p>
                  </a:txBody>
                  <a:tcPr/>
                </a:tc>
                <a:tc>
                  <a:txBody>
                    <a:bodyPr/>
                    <a:lstStyle/>
                    <a:p>
                      <a:pPr algn="ctr"/>
                      <a:r>
                        <a:rPr lang="en-US" sz="1400" dirty="0" smtClean="0"/>
                        <a:t>2</a:t>
                      </a:r>
                      <a:endParaRPr lang="en-US" sz="1400" dirty="0"/>
                    </a:p>
                  </a:txBody>
                  <a:tcPr/>
                </a:tc>
                <a:tc>
                  <a:txBody>
                    <a:bodyPr/>
                    <a:lstStyle/>
                    <a:p>
                      <a:pPr algn="ctr"/>
                      <a:r>
                        <a:rPr lang="en-US" sz="1400" dirty="0" smtClean="0"/>
                        <a:t>43</a:t>
                      </a:r>
                      <a:endParaRPr lang="en-US" sz="1400" dirty="0"/>
                    </a:p>
                  </a:txBody>
                  <a:tcPr/>
                </a:tc>
                <a:tc>
                  <a:txBody>
                    <a:bodyPr/>
                    <a:lstStyle/>
                    <a:p>
                      <a:pPr algn="ctr"/>
                      <a:r>
                        <a:rPr lang="en-US" sz="1400" dirty="0" smtClean="0"/>
                        <a:t>6</a:t>
                      </a:r>
                      <a:endParaRPr lang="en-US" sz="1400" dirty="0"/>
                    </a:p>
                  </a:txBody>
                  <a:tcPr/>
                </a:tc>
                <a:tc>
                  <a:txBody>
                    <a:bodyPr/>
                    <a:lstStyle/>
                    <a:p>
                      <a:pPr algn="ctr"/>
                      <a:r>
                        <a:rPr lang="en-US" sz="1400" dirty="0" smtClean="0"/>
                        <a:t>48</a:t>
                      </a:r>
                      <a:endParaRPr lang="en-US" sz="1400" dirty="0"/>
                    </a:p>
                  </a:txBody>
                  <a:tcPr/>
                </a:tc>
                <a:tc>
                  <a:txBody>
                    <a:bodyPr/>
                    <a:lstStyle/>
                    <a:p>
                      <a:pPr algn="ctr"/>
                      <a:r>
                        <a:rPr lang="en-US" sz="1400" dirty="0" smtClean="0"/>
                        <a:t>1</a:t>
                      </a:r>
                      <a:endParaRPr lang="en-US" sz="1400" dirty="0"/>
                    </a:p>
                  </a:txBody>
                  <a:tcPr/>
                </a:tc>
              </a:tr>
              <a:tr h="370840">
                <a:tc>
                  <a:txBody>
                    <a:bodyPr/>
                    <a:lstStyle/>
                    <a:p>
                      <a:pPr algn="ctr"/>
                      <a:r>
                        <a:rPr lang="en-US" sz="1400" dirty="0" smtClean="0"/>
                        <a:t>Percentage</a:t>
                      </a:r>
                      <a:endParaRPr lang="en-US" sz="1400" dirty="0"/>
                    </a:p>
                  </a:txBody>
                  <a:tcPr/>
                </a:tc>
                <a:tc>
                  <a:txBody>
                    <a:bodyPr/>
                    <a:lstStyle/>
                    <a:p>
                      <a:pPr algn="ctr"/>
                      <a:r>
                        <a:rPr lang="en-US" sz="1400" dirty="0" smtClean="0"/>
                        <a:t>96%</a:t>
                      </a:r>
                      <a:endParaRPr lang="en-US" sz="1400" dirty="0"/>
                    </a:p>
                  </a:txBody>
                  <a:tcPr/>
                </a:tc>
                <a:tc>
                  <a:txBody>
                    <a:bodyPr/>
                    <a:lstStyle/>
                    <a:p>
                      <a:pPr algn="ctr"/>
                      <a:r>
                        <a:rPr lang="en-US" sz="1400" dirty="0" smtClean="0"/>
                        <a:t>4%</a:t>
                      </a:r>
                      <a:endParaRPr lang="en-US" sz="1400" dirty="0"/>
                    </a:p>
                  </a:txBody>
                  <a:tcPr/>
                </a:tc>
                <a:tc>
                  <a:txBody>
                    <a:bodyPr/>
                    <a:lstStyle/>
                    <a:p>
                      <a:pPr algn="ctr"/>
                      <a:r>
                        <a:rPr lang="en-US" sz="1400" dirty="0" smtClean="0"/>
                        <a:t>88%</a:t>
                      </a:r>
                      <a:endParaRPr lang="en-US" sz="1400" dirty="0"/>
                    </a:p>
                  </a:txBody>
                  <a:tcPr/>
                </a:tc>
                <a:tc>
                  <a:txBody>
                    <a:bodyPr/>
                    <a:lstStyle/>
                    <a:p>
                      <a:pPr algn="ctr"/>
                      <a:r>
                        <a:rPr lang="en-US" sz="1400" dirty="0" smtClean="0"/>
                        <a:t>12%</a:t>
                      </a:r>
                      <a:endParaRPr lang="en-US" sz="1400" dirty="0"/>
                    </a:p>
                  </a:txBody>
                  <a:tcPr/>
                </a:tc>
                <a:tc>
                  <a:txBody>
                    <a:bodyPr/>
                    <a:lstStyle/>
                    <a:p>
                      <a:pPr algn="ctr"/>
                      <a:r>
                        <a:rPr lang="en-US" sz="1400" dirty="0" smtClean="0"/>
                        <a:t>98%</a:t>
                      </a:r>
                      <a:endParaRPr lang="en-US" sz="1400" dirty="0"/>
                    </a:p>
                  </a:txBody>
                  <a:tcPr/>
                </a:tc>
                <a:tc>
                  <a:txBody>
                    <a:bodyPr/>
                    <a:lstStyle/>
                    <a:p>
                      <a:pPr algn="ctr"/>
                      <a:r>
                        <a:rPr lang="en-US" sz="1400" dirty="0" smtClean="0"/>
                        <a:t>2%</a:t>
                      </a:r>
                      <a:endParaRPr lang="en-US" sz="1400" dirty="0"/>
                    </a:p>
                  </a:txBody>
                  <a:tcPr/>
                </a:tc>
              </a:tr>
            </a:tbl>
          </a:graphicData>
        </a:graphic>
      </p:graphicFrame>
      <p:sp>
        <p:nvSpPr>
          <p:cNvPr id="9" name="TextBox 8"/>
          <p:cNvSpPr txBox="1"/>
          <p:nvPr/>
        </p:nvSpPr>
        <p:spPr>
          <a:xfrm>
            <a:off x="914400" y="5943600"/>
            <a:ext cx="6858000" cy="261610"/>
          </a:xfrm>
          <a:prstGeom prst="rect">
            <a:avLst/>
          </a:prstGeom>
          <a:noFill/>
        </p:spPr>
        <p:txBody>
          <a:bodyPr wrap="square" rtlCol="0">
            <a:spAutoFit/>
          </a:bodyPr>
          <a:lstStyle/>
          <a:p>
            <a:r>
              <a:rPr lang="en-US" sz="1100" dirty="0" smtClean="0"/>
              <a:t>Source: http</a:t>
            </a:r>
            <a:r>
              <a:rPr lang="en-US" sz="1100" dirty="0"/>
              <a:t>://onlinepubs.trb.org/onlinepubs/nchrp/nchrp_rrd_365.pdf</a:t>
            </a:r>
          </a:p>
        </p:txBody>
      </p:sp>
    </p:spTree>
    <p:extLst>
      <p:ext uri="{BB962C8B-B14F-4D97-AF65-F5344CB8AC3E}">
        <p14:creationId xmlns:p14="http://schemas.microsoft.com/office/powerpoint/2010/main" val="2557447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914400" y="304800"/>
            <a:ext cx="7543800" cy="1143000"/>
          </a:xfrm>
        </p:spPr>
        <p:txBody>
          <a:bodyPr>
            <a:normAutofit/>
          </a:bodyPr>
          <a:lstStyle/>
          <a:p>
            <a:pPr algn="ctr"/>
            <a:r>
              <a:rPr lang="en-US" sz="3000" b="1" i="1" dirty="0"/>
              <a:t>Airfield: Pavement Preservation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816" y="4441126"/>
            <a:ext cx="1571625" cy="1502474"/>
          </a:xfrm>
          <a:prstGeom prst="rect">
            <a:avLst/>
          </a:prstGeom>
        </p:spPr>
      </p:pic>
      <p:sp>
        <p:nvSpPr>
          <p:cNvPr id="7" name="TextBox 6"/>
          <p:cNvSpPr txBox="1"/>
          <p:nvPr/>
        </p:nvSpPr>
        <p:spPr>
          <a:xfrm>
            <a:off x="1752600" y="1752600"/>
            <a:ext cx="5867400" cy="646331"/>
          </a:xfrm>
          <a:prstGeom prst="rect">
            <a:avLst/>
          </a:prstGeom>
          <a:noFill/>
        </p:spPr>
        <p:txBody>
          <a:bodyPr wrap="square" rtlCol="0">
            <a:spAutoFit/>
          </a:bodyPr>
          <a:lstStyle/>
          <a:p>
            <a:pPr algn="ctr"/>
            <a:r>
              <a:rPr lang="en-US" dirty="0" smtClean="0">
                <a:latin typeface="+mj-lt"/>
              </a:rPr>
              <a:t>Benefits of Sustainable Pavement Preservation Practices</a:t>
            </a:r>
            <a:endParaRPr lang="en-US" dirty="0">
              <a:latin typeface="+mj-lt"/>
            </a:endParaRPr>
          </a:p>
        </p:txBody>
      </p:sp>
      <p:sp>
        <p:nvSpPr>
          <p:cNvPr id="8" name="TextBox 7"/>
          <p:cNvSpPr txBox="1"/>
          <p:nvPr/>
        </p:nvSpPr>
        <p:spPr>
          <a:xfrm>
            <a:off x="762000" y="2410186"/>
            <a:ext cx="6553200" cy="1477328"/>
          </a:xfrm>
          <a:prstGeom prst="rect">
            <a:avLst/>
          </a:prstGeom>
          <a:noFill/>
        </p:spPr>
        <p:txBody>
          <a:bodyPr wrap="square" rtlCol="0">
            <a:spAutoFit/>
          </a:bodyPr>
          <a:lstStyle/>
          <a:p>
            <a:pPr marL="285750" indent="-285750">
              <a:buFont typeface="Arial" pitchFamily="34" charset="0"/>
              <a:buChar char="•"/>
            </a:pPr>
            <a:r>
              <a:rPr lang="en-US" dirty="0" smtClean="0"/>
              <a:t>Pavement Preservation promotes energy and resource conservation, also reduces greenhouse gas emissions.</a:t>
            </a:r>
          </a:p>
          <a:p>
            <a:pPr marL="285750" indent="-285750">
              <a:buFont typeface="Arial" pitchFamily="34" charset="0"/>
              <a:buChar char="•"/>
            </a:pPr>
            <a:r>
              <a:rPr lang="en-US" dirty="0" smtClean="0"/>
              <a:t>Preventative Pavement Maintenance extends life cycle, postpones pavement rehabilitation.</a:t>
            </a:r>
            <a:endParaRPr lang="en-US" dirty="0"/>
          </a:p>
          <a:p>
            <a:endParaRPr lang="en-US" dirty="0"/>
          </a:p>
        </p:txBody>
      </p:sp>
      <p:pic>
        <p:nvPicPr>
          <p:cNvPr id="2050" name="Picture 2" descr="http://www.fhwa.dot.gov/pavement/preservation/images/ppc06f2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581400"/>
            <a:ext cx="4286250" cy="22669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5848351"/>
            <a:ext cx="6191816" cy="276999"/>
          </a:xfrm>
          <a:prstGeom prst="rect">
            <a:avLst/>
          </a:prstGeom>
          <a:noFill/>
        </p:spPr>
        <p:txBody>
          <a:bodyPr wrap="square" rtlCol="0">
            <a:spAutoFit/>
          </a:bodyPr>
          <a:lstStyle/>
          <a:p>
            <a:r>
              <a:rPr lang="en-US" sz="1200" dirty="0"/>
              <a:t>Source: http://www.fhwa.dot.gov/pavement/preservation/ppc0621.cfm</a:t>
            </a:r>
          </a:p>
        </p:txBody>
      </p:sp>
    </p:spTree>
    <p:extLst>
      <p:ext uri="{BB962C8B-B14F-4D97-AF65-F5344CB8AC3E}">
        <p14:creationId xmlns:p14="http://schemas.microsoft.com/office/powerpoint/2010/main" val="2085477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914400" y="361573"/>
            <a:ext cx="7543800" cy="1143000"/>
          </a:xfrm>
        </p:spPr>
        <p:txBody>
          <a:bodyPr>
            <a:normAutofit/>
          </a:bodyPr>
          <a:lstStyle/>
          <a:p>
            <a:pPr algn="ctr"/>
            <a:r>
              <a:rPr lang="en-US" sz="3000" b="1" i="1" dirty="0"/>
              <a:t>Airfield: Pavement Preservation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816" y="4441126"/>
            <a:ext cx="1571625" cy="1502474"/>
          </a:xfrm>
          <a:prstGeom prst="rect">
            <a:avLst/>
          </a:prstGeom>
        </p:spPr>
      </p:pic>
      <p:sp>
        <p:nvSpPr>
          <p:cNvPr id="7" name="TextBox 6"/>
          <p:cNvSpPr txBox="1"/>
          <p:nvPr/>
        </p:nvSpPr>
        <p:spPr>
          <a:xfrm>
            <a:off x="1752600" y="1661430"/>
            <a:ext cx="5867400" cy="369332"/>
          </a:xfrm>
          <a:prstGeom prst="rect">
            <a:avLst/>
          </a:prstGeom>
          <a:noFill/>
        </p:spPr>
        <p:txBody>
          <a:bodyPr wrap="square" rtlCol="0">
            <a:spAutoFit/>
          </a:bodyPr>
          <a:lstStyle/>
          <a:p>
            <a:pPr algn="ctr"/>
            <a:r>
              <a:rPr lang="en-US" dirty="0" smtClean="0">
                <a:latin typeface="+mj-lt"/>
              </a:rPr>
              <a:t>Airfield Pavement Management System (APMS)</a:t>
            </a:r>
            <a:endParaRPr lang="en-US" dirty="0">
              <a:latin typeface="+mj-lt"/>
            </a:endParaRPr>
          </a:p>
        </p:txBody>
      </p:sp>
      <p:graphicFrame>
        <p:nvGraphicFramePr>
          <p:cNvPr id="9" name="Table 8"/>
          <p:cNvGraphicFramePr>
            <a:graphicFrameLocks noGrp="1"/>
          </p:cNvGraphicFramePr>
          <p:nvPr>
            <p:extLst>
              <p:ext uri="{D42A27DB-BD31-4B8C-83A1-F6EECF244321}">
                <p14:modId xmlns:p14="http://schemas.microsoft.com/office/powerpoint/2010/main" val="1893817546"/>
              </p:ext>
            </p:extLst>
          </p:nvPr>
        </p:nvGraphicFramePr>
        <p:xfrm>
          <a:off x="990599" y="2286000"/>
          <a:ext cx="7315200" cy="1844040"/>
        </p:xfrm>
        <a:graphic>
          <a:graphicData uri="http://schemas.openxmlformats.org/drawingml/2006/table">
            <a:tbl>
              <a:tblPr firstRow="1" bandRow="1">
                <a:tableStyleId>{5C22544A-7EE6-4342-B048-85BDC9FD1C3A}</a:tableStyleId>
              </a:tblPr>
              <a:tblGrid>
                <a:gridCol w="1219200"/>
                <a:gridCol w="1219200"/>
                <a:gridCol w="1219200"/>
                <a:gridCol w="1219200"/>
                <a:gridCol w="1219200"/>
                <a:gridCol w="1219200"/>
              </a:tblGrid>
              <a:tr h="370840">
                <a:tc gridSpan="6">
                  <a:txBody>
                    <a:bodyPr/>
                    <a:lstStyle/>
                    <a:p>
                      <a:pPr algn="ctr"/>
                      <a:r>
                        <a:rPr lang="en-US" sz="1400" dirty="0" smtClean="0"/>
                        <a:t>Survey: Usage</a:t>
                      </a:r>
                      <a:r>
                        <a:rPr lang="en-US" sz="1400" baseline="0" dirty="0" smtClean="0"/>
                        <a:t> of APMS </a:t>
                      </a:r>
                      <a:endParaRPr lang="en-U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370840">
                <a:tc>
                  <a:txBody>
                    <a:bodyPr/>
                    <a:lstStyle/>
                    <a:p>
                      <a:pPr algn="ctr"/>
                      <a:r>
                        <a:rPr lang="en-US" sz="1400" dirty="0" smtClean="0"/>
                        <a:t>Grade</a:t>
                      </a:r>
                      <a:endParaRPr lang="en-US" sz="1400" dirty="0"/>
                    </a:p>
                  </a:txBody>
                  <a:tcPr/>
                </a:tc>
                <a:tc>
                  <a:txBody>
                    <a:bodyPr/>
                    <a:lstStyle/>
                    <a:p>
                      <a:pPr algn="ctr"/>
                      <a:r>
                        <a:rPr lang="en-US" sz="1400" dirty="0" smtClean="0"/>
                        <a:t>Excellent and Essential</a:t>
                      </a:r>
                      <a:endParaRPr lang="en-US" sz="1400" dirty="0"/>
                    </a:p>
                  </a:txBody>
                  <a:tcPr/>
                </a:tc>
                <a:tc>
                  <a:txBody>
                    <a:bodyPr/>
                    <a:lstStyle/>
                    <a:p>
                      <a:pPr algn="ctr"/>
                      <a:r>
                        <a:rPr lang="en-US" sz="1400" dirty="0" smtClean="0"/>
                        <a:t>Benefits</a:t>
                      </a:r>
                    </a:p>
                    <a:p>
                      <a:pPr algn="ctr"/>
                      <a:r>
                        <a:rPr lang="en-US" sz="1400" dirty="0" smtClean="0"/>
                        <a:t>Outweigh</a:t>
                      </a:r>
                    </a:p>
                    <a:p>
                      <a:pPr algn="ctr"/>
                      <a:r>
                        <a:rPr lang="en-US" sz="1400" dirty="0" smtClean="0"/>
                        <a:t>Costs</a:t>
                      </a:r>
                      <a:endParaRPr lang="en-US" sz="1400" dirty="0"/>
                    </a:p>
                  </a:txBody>
                  <a:tcPr/>
                </a:tc>
                <a:tc>
                  <a:txBody>
                    <a:bodyPr/>
                    <a:lstStyle/>
                    <a:p>
                      <a:pPr algn="ctr"/>
                      <a:r>
                        <a:rPr lang="en-US" sz="1400" dirty="0" smtClean="0"/>
                        <a:t>Accepted and Used</a:t>
                      </a:r>
                      <a:endParaRPr lang="en-US" sz="1400" dirty="0"/>
                    </a:p>
                  </a:txBody>
                  <a:tcPr/>
                </a:tc>
                <a:tc>
                  <a:txBody>
                    <a:bodyPr/>
                    <a:lstStyle/>
                    <a:p>
                      <a:pPr algn="ctr"/>
                      <a:r>
                        <a:rPr lang="en-US" sz="1400" dirty="0" smtClean="0"/>
                        <a:t>Functional</a:t>
                      </a:r>
                    </a:p>
                    <a:p>
                      <a:pPr algn="ctr"/>
                      <a:r>
                        <a:rPr lang="en-US" sz="1400" dirty="0" smtClean="0"/>
                        <a:t>but</a:t>
                      </a:r>
                      <a:r>
                        <a:rPr lang="en-US" sz="1400" baseline="0" dirty="0" smtClean="0"/>
                        <a:t> can be Improved</a:t>
                      </a:r>
                      <a:endParaRPr lang="en-US" sz="1400" dirty="0"/>
                    </a:p>
                  </a:txBody>
                  <a:tcPr/>
                </a:tc>
                <a:tc>
                  <a:txBody>
                    <a:bodyPr/>
                    <a:lstStyle/>
                    <a:p>
                      <a:pPr algn="ctr"/>
                      <a:r>
                        <a:rPr lang="en-US" sz="1400" dirty="0" smtClean="0"/>
                        <a:t>Useless</a:t>
                      </a:r>
                      <a:endParaRPr lang="en-US" sz="1400" dirty="0"/>
                    </a:p>
                  </a:txBody>
                  <a:tcPr/>
                </a:tc>
              </a:tr>
              <a:tr h="370840">
                <a:tc>
                  <a:txBody>
                    <a:bodyPr/>
                    <a:lstStyle/>
                    <a:p>
                      <a:pPr algn="ctr"/>
                      <a:r>
                        <a:rPr lang="en-US" sz="1400" dirty="0" smtClean="0"/>
                        <a:t>Percentage</a:t>
                      </a:r>
                      <a:endParaRPr lang="en-US" sz="1400" dirty="0"/>
                    </a:p>
                  </a:txBody>
                  <a:tcPr/>
                </a:tc>
                <a:tc>
                  <a:txBody>
                    <a:bodyPr/>
                    <a:lstStyle/>
                    <a:p>
                      <a:pPr algn="ctr"/>
                      <a:r>
                        <a:rPr lang="en-US" sz="1400" dirty="0" smtClean="0"/>
                        <a:t>30%</a:t>
                      </a:r>
                      <a:endParaRPr lang="en-US" sz="1400" dirty="0"/>
                    </a:p>
                  </a:txBody>
                  <a:tcPr/>
                </a:tc>
                <a:tc>
                  <a:txBody>
                    <a:bodyPr/>
                    <a:lstStyle/>
                    <a:p>
                      <a:pPr algn="ctr"/>
                      <a:r>
                        <a:rPr lang="en-US" sz="1400" dirty="0" smtClean="0"/>
                        <a:t>9%</a:t>
                      </a:r>
                      <a:endParaRPr lang="en-US" sz="1400" dirty="0"/>
                    </a:p>
                  </a:txBody>
                  <a:tcPr/>
                </a:tc>
                <a:tc>
                  <a:txBody>
                    <a:bodyPr/>
                    <a:lstStyle/>
                    <a:p>
                      <a:pPr algn="ctr"/>
                      <a:r>
                        <a:rPr lang="en-US" sz="1400" dirty="0" smtClean="0"/>
                        <a:t>24%</a:t>
                      </a:r>
                      <a:endParaRPr lang="en-US" sz="1400" dirty="0"/>
                    </a:p>
                  </a:txBody>
                  <a:tcPr/>
                </a:tc>
                <a:tc>
                  <a:txBody>
                    <a:bodyPr/>
                    <a:lstStyle/>
                    <a:p>
                      <a:pPr algn="ctr"/>
                      <a:r>
                        <a:rPr lang="en-US" sz="1400" dirty="0" smtClean="0"/>
                        <a:t>27%</a:t>
                      </a:r>
                      <a:endParaRPr lang="en-US" sz="1400" dirty="0"/>
                    </a:p>
                  </a:txBody>
                  <a:tcPr/>
                </a:tc>
                <a:tc>
                  <a:txBody>
                    <a:bodyPr/>
                    <a:lstStyle/>
                    <a:p>
                      <a:pPr algn="ctr"/>
                      <a:r>
                        <a:rPr lang="en-US" sz="1400" dirty="0" smtClean="0"/>
                        <a:t>0%</a:t>
                      </a:r>
                      <a:endParaRPr lang="en-US" sz="1400" dirty="0"/>
                    </a:p>
                  </a:txBody>
                  <a:tcPr/>
                </a:tc>
              </a:tr>
              <a:tr h="370840">
                <a:tc gridSpan="6">
                  <a:txBody>
                    <a:bodyPr/>
                    <a:lstStyle/>
                    <a:p>
                      <a:pPr algn="l"/>
                      <a:r>
                        <a:rPr lang="en-US" sz="1400" dirty="0" smtClean="0"/>
                        <a:t>* 84 % of APMS using</a:t>
                      </a:r>
                      <a:r>
                        <a:rPr lang="en-US" sz="1400" baseline="0" dirty="0" smtClean="0"/>
                        <a:t> airports reported improvement in pavement condition.</a:t>
                      </a:r>
                      <a:endParaRPr lang="en-US" sz="1400" dirty="0"/>
                    </a:p>
                  </a:txBody>
                  <a:tcPr/>
                </a:tc>
                <a:tc hMerge="1">
                  <a:txBody>
                    <a:bodyPr/>
                    <a:lstStyle/>
                    <a:p>
                      <a:pPr algn="ctr"/>
                      <a:endParaRPr lang="en-US" sz="1400" dirty="0"/>
                    </a:p>
                  </a:txBody>
                  <a:tcPr/>
                </a:tc>
                <a:tc hMerge="1">
                  <a:txBody>
                    <a:bodyPr/>
                    <a:lstStyle/>
                    <a:p>
                      <a:pPr algn="ctr"/>
                      <a:endParaRPr lang="en-US" sz="1400" dirty="0"/>
                    </a:p>
                  </a:txBody>
                  <a:tcPr/>
                </a:tc>
                <a:tc hMerge="1">
                  <a:txBody>
                    <a:bodyPr/>
                    <a:lstStyle/>
                    <a:p>
                      <a:pPr algn="ctr"/>
                      <a:endParaRPr lang="en-US" sz="1400" dirty="0"/>
                    </a:p>
                  </a:txBody>
                  <a:tcPr/>
                </a:tc>
                <a:tc hMerge="1">
                  <a:txBody>
                    <a:bodyPr/>
                    <a:lstStyle/>
                    <a:p>
                      <a:pPr algn="ctr"/>
                      <a:endParaRPr lang="en-US" sz="1400" dirty="0"/>
                    </a:p>
                  </a:txBody>
                  <a:tcPr/>
                </a:tc>
                <a:tc hMerge="1">
                  <a:txBody>
                    <a:bodyPr/>
                    <a:lstStyle/>
                    <a:p>
                      <a:pPr algn="ctr"/>
                      <a:endParaRPr lang="en-US" sz="1400" dirty="0"/>
                    </a:p>
                  </a:txBody>
                  <a:tcPr/>
                </a:tc>
              </a:tr>
            </a:tbl>
          </a:graphicData>
        </a:graphic>
      </p:graphicFrame>
      <p:sp>
        <p:nvSpPr>
          <p:cNvPr id="11" name="TextBox 10"/>
          <p:cNvSpPr txBox="1"/>
          <p:nvPr/>
        </p:nvSpPr>
        <p:spPr>
          <a:xfrm>
            <a:off x="990600" y="2030762"/>
            <a:ext cx="6096000" cy="261610"/>
          </a:xfrm>
          <a:prstGeom prst="rect">
            <a:avLst/>
          </a:prstGeom>
          <a:noFill/>
        </p:spPr>
        <p:txBody>
          <a:bodyPr wrap="square" rtlCol="0">
            <a:spAutoFit/>
          </a:bodyPr>
          <a:lstStyle/>
          <a:p>
            <a:r>
              <a:rPr lang="en-US" sz="1100" dirty="0"/>
              <a:t>Source: http://onlinepubs.trb.org/onlinepubs/acrp/acrp_syn_022.pdf</a:t>
            </a:r>
          </a:p>
        </p:txBody>
      </p:sp>
      <p:sp>
        <p:nvSpPr>
          <p:cNvPr id="12" name="TextBox 11"/>
          <p:cNvSpPr txBox="1"/>
          <p:nvPr/>
        </p:nvSpPr>
        <p:spPr>
          <a:xfrm>
            <a:off x="609600" y="4269033"/>
            <a:ext cx="6629400" cy="2585323"/>
          </a:xfrm>
          <a:prstGeom prst="rect">
            <a:avLst/>
          </a:prstGeom>
          <a:noFill/>
        </p:spPr>
        <p:txBody>
          <a:bodyPr wrap="square" rtlCol="0">
            <a:spAutoFit/>
          </a:bodyPr>
          <a:lstStyle/>
          <a:p>
            <a:pPr marL="285750" indent="-285750">
              <a:buFont typeface="Arial" pitchFamily="34" charset="0"/>
              <a:buChar char="•"/>
            </a:pPr>
            <a:r>
              <a:rPr lang="en-US" dirty="0" smtClean="0"/>
              <a:t>Systems Level Management of Pavement Preservation</a:t>
            </a:r>
          </a:p>
          <a:p>
            <a:pPr marL="285750" indent="-285750">
              <a:buFont typeface="Arial" pitchFamily="34" charset="0"/>
              <a:buChar char="•"/>
            </a:pPr>
            <a:endParaRPr lang="en-US" dirty="0"/>
          </a:p>
          <a:p>
            <a:pPr marL="285750" indent="-285750">
              <a:buFont typeface="Arial" pitchFamily="34" charset="0"/>
              <a:buChar char="•"/>
            </a:pPr>
            <a:r>
              <a:rPr lang="en-US" dirty="0" smtClean="0"/>
              <a:t>Selection of Alternatives based on LCA </a:t>
            </a:r>
            <a:r>
              <a:rPr lang="en-US" dirty="0"/>
              <a:t>,</a:t>
            </a:r>
            <a:r>
              <a:rPr lang="en-US" dirty="0" smtClean="0"/>
              <a:t> B/C, and Prioritizing </a:t>
            </a:r>
          </a:p>
          <a:p>
            <a:pPr marL="285750" indent="-285750">
              <a:buFont typeface="Arial" pitchFamily="34" charset="0"/>
              <a:buChar char="•"/>
            </a:pPr>
            <a:endParaRPr lang="en-US" dirty="0"/>
          </a:p>
          <a:p>
            <a:pPr marL="285750" indent="-285750">
              <a:buFont typeface="Arial" pitchFamily="34" charset="0"/>
              <a:buChar char="•"/>
            </a:pPr>
            <a:r>
              <a:rPr lang="en-US" dirty="0" smtClean="0"/>
              <a:t>Improves Sustainability in areas of Operational Efficiency and Economic Sustainability.</a:t>
            </a:r>
          </a:p>
          <a:p>
            <a:pPr marL="285750" indent="-285750">
              <a:buFont typeface="Arial" pitchFamily="34" charset="0"/>
              <a:buChar char="•"/>
            </a:pPr>
            <a:endParaRPr lang="en-US" dirty="0"/>
          </a:p>
          <a:p>
            <a:endParaRPr lang="en-US" dirty="0"/>
          </a:p>
        </p:txBody>
      </p:sp>
    </p:spTree>
    <p:extLst>
      <p:ext uri="{BB962C8B-B14F-4D97-AF65-F5344CB8AC3E}">
        <p14:creationId xmlns:p14="http://schemas.microsoft.com/office/powerpoint/2010/main" val="16357450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984596"/>
            <a:ext cx="4300632" cy="411140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1143000" y="609600"/>
            <a:ext cx="7620000" cy="685800"/>
          </a:xfrm>
        </p:spPr>
        <p:txBody>
          <a:bodyPr>
            <a:normAutofit/>
          </a:bodyPr>
          <a:lstStyle/>
          <a:p>
            <a:pPr algn="ctr"/>
            <a:r>
              <a:rPr lang="en-US" sz="3000" b="1" i="1" dirty="0" smtClean="0"/>
              <a:t>Airfield: Pavement Preservation</a:t>
            </a:r>
            <a:endParaRPr lang="en-US" sz="3000" b="1" i="1" dirty="0"/>
          </a:p>
        </p:txBody>
      </p:sp>
      <p:sp>
        <p:nvSpPr>
          <p:cNvPr id="7" name="TextBox 6"/>
          <p:cNvSpPr txBox="1"/>
          <p:nvPr/>
        </p:nvSpPr>
        <p:spPr>
          <a:xfrm>
            <a:off x="762000" y="1661430"/>
            <a:ext cx="7620000" cy="646331"/>
          </a:xfrm>
          <a:prstGeom prst="rect">
            <a:avLst/>
          </a:prstGeom>
          <a:noFill/>
        </p:spPr>
        <p:txBody>
          <a:bodyPr wrap="square" rtlCol="0">
            <a:spAutoFit/>
          </a:bodyPr>
          <a:lstStyle/>
          <a:p>
            <a:pPr algn="ctr"/>
            <a:r>
              <a:rPr lang="en-US" dirty="0" smtClean="0">
                <a:latin typeface="+mj-lt"/>
              </a:rPr>
              <a:t>The Missing Consideration in Maintenance Preservation Alternatives</a:t>
            </a:r>
            <a:endParaRPr lang="en-US" dirty="0">
              <a:latin typeface="+mj-lt"/>
            </a:endParaRPr>
          </a:p>
        </p:txBody>
      </p:sp>
      <p:sp>
        <p:nvSpPr>
          <p:cNvPr id="3" name="TextBox 2"/>
          <p:cNvSpPr txBox="1"/>
          <p:nvPr/>
        </p:nvSpPr>
        <p:spPr>
          <a:xfrm>
            <a:off x="685800" y="2514600"/>
            <a:ext cx="3581400" cy="3785652"/>
          </a:xfrm>
          <a:prstGeom prst="rect">
            <a:avLst/>
          </a:prstGeom>
          <a:noFill/>
        </p:spPr>
        <p:txBody>
          <a:bodyPr wrap="square" rtlCol="0">
            <a:spAutoFit/>
          </a:bodyPr>
          <a:lstStyle/>
          <a:p>
            <a:pPr marL="285750" indent="-285750">
              <a:buFont typeface="Arial" pitchFamily="34" charset="0"/>
              <a:buChar char="•"/>
            </a:pPr>
            <a:r>
              <a:rPr lang="en-US" sz="1600" dirty="0" smtClean="0"/>
              <a:t>Facility Type Requirements</a:t>
            </a:r>
          </a:p>
          <a:p>
            <a:pPr marL="285750" indent="-285750">
              <a:buFont typeface="Arial" pitchFamily="34" charset="0"/>
              <a:buChar char="•"/>
            </a:pPr>
            <a:r>
              <a:rPr lang="en-US" sz="1600" dirty="0" smtClean="0"/>
              <a:t>Pavement Surface Quality</a:t>
            </a:r>
          </a:p>
          <a:p>
            <a:pPr marL="285750" indent="-285750">
              <a:buFont typeface="Arial" pitchFamily="34" charset="0"/>
              <a:buChar char="•"/>
            </a:pPr>
            <a:r>
              <a:rPr lang="en-US" sz="1600" dirty="0" smtClean="0"/>
              <a:t>Existent Pavement Condition</a:t>
            </a:r>
          </a:p>
          <a:p>
            <a:pPr marL="285750" indent="-285750">
              <a:buFont typeface="Arial" pitchFamily="34" charset="0"/>
              <a:buChar char="•"/>
            </a:pPr>
            <a:r>
              <a:rPr lang="en-US" sz="1600" dirty="0" smtClean="0"/>
              <a:t>Construction History</a:t>
            </a:r>
          </a:p>
          <a:p>
            <a:pPr marL="285750" indent="-285750">
              <a:buFont typeface="Arial" pitchFamily="34" charset="0"/>
              <a:buChar char="•"/>
            </a:pPr>
            <a:r>
              <a:rPr lang="en-US" sz="1600" dirty="0" smtClean="0"/>
              <a:t>Pavement Dimensions</a:t>
            </a:r>
          </a:p>
          <a:p>
            <a:pPr marL="285750" indent="-285750">
              <a:buFont typeface="Arial" pitchFamily="34" charset="0"/>
              <a:buChar char="•"/>
            </a:pPr>
            <a:r>
              <a:rPr lang="en-US" sz="1600" dirty="0" smtClean="0"/>
              <a:t>Demolition Needs</a:t>
            </a:r>
          </a:p>
          <a:p>
            <a:pPr marL="285750" indent="-285750">
              <a:buFont typeface="Arial" pitchFamily="34" charset="0"/>
              <a:buChar char="•"/>
            </a:pPr>
            <a:r>
              <a:rPr lang="en-US" sz="1600" dirty="0" smtClean="0"/>
              <a:t>Structural Pavement Strength</a:t>
            </a:r>
          </a:p>
          <a:p>
            <a:pPr marL="285750" indent="-285750">
              <a:buFont typeface="Arial" pitchFamily="34" charset="0"/>
              <a:buChar char="•"/>
            </a:pPr>
            <a:r>
              <a:rPr lang="en-US" sz="1600" dirty="0" smtClean="0"/>
              <a:t>Anticipated Traffic Loads</a:t>
            </a:r>
          </a:p>
          <a:p>
            <a:pPr marL="285750" indent="-285750">
              <a:buFont typeface="Arial" pitchFamily="34" charset="0"/>
              <a:buChar char="•"/>
            </a:pPr>
            <a:r>
              <a:rPr lang="en-US" sz="1600" dirty="0" smtClean="0"/>
              <a:t>Environmental Exposure</a:t>
            </a:r>
          </a:p>
          <a:p>
            <a:pPr marL="285750" indent="-285750">
              <a:buFont typeface="Arial" pitchFamily="34" charset="0"/>
              <a:buChar char="•"/>
            </a:pPr>
            <a:r>
              <a:rPr lang="en-US" sz="1600" dirty="0" smtClean="0"/>
              <a:t>Life Cycle Costs</a:t>
            </a:r>
          </a:p>
          <a:p>
            <a:pPr marL="285750" indent="-285750">
              <a:buFont typeface="Arial" pitchFamily="34" charset="0"/>
              <a:buChar char="•"/>
            </a:pPr>
            <a:r>
              <a:rPr lang="en-US" sz="1600" dirty="0" smtClean="0"/>
              <a:t>Benefits</a:t>
            </a:r>
          </a:p>
          <a:p>
            <a:pPr marL="285750" indent="-285750">
              <a:buFont typeface="Arial" pitchFamily="34" charset="0"/>
              <a:buChar char="•"/>
            </a:pPr>
            <a:r>
              <a:rPr lang="en-US" sz="1600" dirty="0" smtClean="0"/>
              <a:t>Construction Time Available</a:t>
            </a:r>
          </a:p>
          <a:p>
            <a:pPr marL="285750" indent="-285750">
              <a:buFont typeface="Arial" pitchFamily="34" charset="0"/>
              <a:buChar char="•"/>
            </a:pPr>
            <a:r>
              <a:rPr lang="en-US" sz="1600" dirty="0" smtClean="0"/>
              <a:t>Availability of Funds</a:t>
            </a:r>
          </a:p>
          <a:p>
            <a:pPr marL="285750" indent="-285750">
              <a:buFont typeface="Arial" pitchFamily="34" charset="0"/>
              <a:buChar char="•"/>
            </a:pPr>
            <a:r>
              <a:rPr lang="en-US" sz="1600" dirty="0" smtClean="0"/>
              <a:t>Facility Downtime</a:t>
            </a:r>
          </a:p>
          <a:p>
            <a:pPr marL="285750" indent="-285750">
              <a:buFont typeface="Arial" pitchFamily="34" charset="0"/>
              <a:buChar char="•"/>
            </a:pPr>
            <a:r>
              <a:rPr lang="en-US" sz="1600" dirty="0" smtClean="0"/>
              <a:t>Operational Constraints</a:t>
            </a:r>
            <a:endParaRPr lang="en-US" sz="1600" dirty="0"/>
          </a:p>
        </p:txBody>
      </p:sp>
      <p:pic>
        <p:nvPicPr>
          <p:cNvPr id="5126" name="Picture 6" descr="C:\Documents and Settings\adquiroz\Local Settings\Temporary Internet Files\Content.IE5\CT63KTYR\MC90043151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1330" y="3118556"/>
            <a:ext cx="1599972" cy="15999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57600" y="6096000"/>
            <a:ext cx="4834032" cy="261610"/>
          </a:xfrm>
          <a:prstGeom prst="rect">
            <a:avLst/>
          </a:prstGeom>
          <a:noFill/>
        </p:spPr>
        <p:txBody>
          <a:bodyPr wrap="square" rtlCol="0">
            <a:spAutoFit/>
          </a:bodyPr>
          <a:lstStyle/>
          <a:p>
            <a:r>
              <a:rPr lang="en-US" sz="1100" dirty="0" smtClean="0"/>
              <a:t>Source: http</a:t>
            </a:r>
            <a:r>
              <a:rPr lang="en-US" sz="1100" dirty="0"/>
              <a:t>://onlinepubs.trb.org/onlinepubs/acrp/acrp_syn_022.pdf</a:t>
            </a:r>
          </a:p>
        </p:txBody>
      </p:sp>
    </p:spTree>
    <p:extLst>
      <p:ext uri="{BB962C8B-B14F-4D97-AF65-F5344CB8AC3E}">
        <p14:creationId xmlns:p14="http://schemas.microsoft.com/office/powerpoint/2010/main" val="3241809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914400" y="685800"/>
            <a:ext cx="7543800" cy="1143000"/>
          </a:xfrm>
        </p:spPr>
        <p:txBody>
          <a:bodyPr>
            <a:normAutofit/>
          </a:bodyPr>
          <a:lstStyle/>
          <a:p>
            <a:pPr algn="ctr"/>
            <a:r>
              <a:rPr lang="en-US" sz="3000" b="1" i="1" dirty="0" smtClean="0"/>
              <a:t>Sustainable Airport Design &amp; Evaluation</a:t>
            </a:r>
            <a:endParaRPr lang="en-US" sz="3000" b="1"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876800"/>
            <a:ext cx="1571625" cy="1502474"/>
          </a:xfrm>
          <a:prstGeom prst="rect">
            <a:avLst/>
          </a:prstGeom>
        </p:spPr>
      </p:pic>
      <p:sp>
        <p:nvSpPr>
          <p:cNvPr id="3" name="TextBox 2"/>
          <p:cNvSpPr txBox="1"/>
          <p:nvPr/>
        </p:nvSpPr>
        <p:spPr>
          <a:xfrm>
            <a:off x="990600" y="2172831"/>
            <a:ext cx="7162800" cy="2677656"/>
          </a:xfrm>
          <a:prstGeom prst="rect">
            <a:avLst/>
          </a:prstGeom>
          <a:noFill/>
        </p:spPr>
        <p:txBody>
          <a:bodyPr wrap="square" rtlCol="0">
            <a:spAutoFit/>
          </a:bodyPr>
          <a:lstStyle/>
          <a:p>
            <a:r>
              <a:rPr lang="en-US" sz="2800" b="1" u="sng" dirty="0" smtClean="0"/>
              <a:t>Purpose</a:t>
            </a:r>
            <a:r>
              <a:rPr lang="en-US" sz="2800" b="1" dirty="0" smtClean="0"/>
              <a:t>:</a:t>
            </a:r>
            <a:endParaRPr lang="en-US" sz="2800" dirty="0" smtClean="0"/>
          </a:p>
          <a:p>
            <a:endParaRPr lang="en-US" sz="2800" dirty="0"/>
          </a:p>
          <a:p>
            <a:r>
              <a:rPr lang="en-US" sz="2800" dirty="0" smtClean="0"/>
              <a:t>To provide and analyze examples of expanding and remodeling new and established airports that will further promote sustainability.</a:t>
            </a:r>
            <a:endParaRPr lang="en-US" sz="2800" dirty="0"/>
          </a:p>
        </p:txBody>
      </p:sp>
    </p:spTree>
    <p:extLst>
      <p:ext uri="{BB962C8B-B14F-4D97-AF65-F5344CB8AC3E}">
        <p14:creationId xmlns:p14="http://schemas.microsoft.com/office/powerpoint/2010/main" val="2833042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1143000" y="609600"/>
            <a:ext cx="7620000" cy="685800"/>
          </a:xfrm>
        </p:spPr>
        <p:txBody>
          <a:bodyPr>
            <a:normAutofit/>
          </a:bodyPr>
          <a:lstStyle/>
          <a:p>
            <a:pPr algn="ctr"/>
            <a:r>
              <a:rPr lang="en-US" sz="3000" b="1" i="1" dirty="0" smtClean="0"/>
              <a:t>Airfield: Pavement Preservation</a:t>
            </a:r>
            <a:endParaRPr lang="en-US" sz="3000" b="1" i="1" dirty="0"/>
          </a:p>
        </p:txBody>
      </p:sp>
      <p:sp>
        <p:nvSpPr>
          <p:cNvPr id="7" name="TextBox 6"/>
          <p:cNvSpPr txBox="1"/>
          <p:nvPr/>
        </p:nvSpPr>
        <p:spPr>
          <a:xfrm>
            <a:off x="744415" y="1377057"/>
            <a:ext cx="7620000" cy="369332"/>
          </a:xfrm>
          <a:prstGeom prst="rect">
            <a:avLst/>
          </a:prstGeom>
          <a:noFill/>
        </p:spPr>
        <p:txBody>
          <a:bodyPr wrap="square" rtlCol="0">
            <a:spAutoFit/>
          </a:bodyPr>
          <a:lstStyle/>
          <a:p>
            <a:pPr algn="ctr"/>
            <a:r>
              <a:rPr lang="en-US" dirty="0" smtClean="0">
                <a:latin typeface="+mj-lt"/>
              </a:rPr>
              <a:t>Incorporation of Environmental Impact  </a:t>
            </a:r>
            <a:endParaRPr lang="en-US" dirty="0">
              <a:latin typeface="+mj-lt"/>
            </a:endParaRPr>
          </a:p>
        </p:txBody>
      </p:sp>
      <p:sp>
        <p:nvSpPr>
          <p:cNvPr id="8" name="TextBox 7"/>
          <p:cNvSpPr txBox="1"/>
          <p:nvPr/>
        </p:nvSpPr>
        <p:spPr>
          <a:xfrm>
            <a:off x="515815" y="1828800"/>
            <a:ext cx="8077200" cy="923330"/>
          </a:xfrm>
          <a:prstGeom prst="rect">
            <a:avLst/>
          </a:prstGeom>
          <a:noFill/>
        </p:spPr>
        <p:txBody>
          <a:bodyPr wrap="square" rtlCol="0">
            <a:spAutoFit/>
          </a:bodyPr>
          <a:lstStyle/>
          <a:p>
            <a:pPr algn="ctr"/>
            <a:r>
              <a:rPr lang="en-US" dirty="0" smtClean="0"/>
              <a:t>“..An </a:t>
            </a:r>
            <a:r>
              <a:rPr lang="en-US" dirty="0"/>
              <a:t>assessment tool to properly </a:t>
            </a:r>
            <a:r>
              <a:rPr lang="en-US" dirty="0" smtClean="0"/>
              <a:t>quantify environmental </a:t>
            </a:r>
            <a:r>
              <a:rPr lang="en-US" dirty="0"/>
              <a:t>sustainability in the </a:t>
            </a:r>
            <a:r>
              <a:rPr lang="en-US" dirty="0" smtClean="0"/>
              <a:t>pavement preservation </a:t>
            </a:r>
            <a:r>
              <a:rPr lang="en-US" dirty="0"/>
              <a:t>and maintenance context is both</a:t>
            </a:r>
          </a:p>
          <a:p>
            <a:pPr algn="ctr"/>
            <a:r>
              <a:rPr lang="en-US" dirty="0"/>
              <a:t>missing and required</a:t>
            </a:r>
            <a:r>
              <a:rPr lang="en-US" dirty="0" smtClean="0"/>
              <a:t>.”- </a:t>
            </a:r>
            <a:r>
              <a:rPr lang="en-US" sz="1600" dirty="0" smtClean="0"/>
              <a:t>National Cooperative Highway Research Program</a:t>
            </a:r>
            <a:endParaRPr lang="en-US" sz="1600" dirty="0"/>
          </a:p>
        </p:txBody>
      </p:sp>
      <p:sp>
        <p:nvSpPr>
          <p:cNvPr id="9" name="TextBox 8"/>
          <p:cNvSpPr txBox="1"/>
          <p:nvPr/>
        </p:nvSpPr>
        <p:spPr>
          <a:xfrm>
            <a:off x="609600" y="5029200"/>
            <a:ext cx="7983415" cy="923330"/>
          </a:xfrm>
          <a:prstGeom prst="rect">
            <a:avLst/>
          </a:prstGeom>
          <a:noFill/>
        </p:spPr>
        <p:txBody>
          <a:bodyPr wrap="square" rtlCol="0">
            <a:spAutoFit/>
          </a:bodyPr>
          <a:lstStyle/>
          <a:p>
            <a:r>
              <a:rPr lang="en-US" b="1" dirty="0" smtClean="0"/>
              <a:t>Challenge: </a:t>
            </a:r>
            <a:r>
              <a:rPr lang="en-US" dirty="0" smtClean="0"/>
              <a:t>Creating quantities for environmental sustainability with a lack of research on the environmental impact of pavement preservation strategies.</a:t>
            </a:r>
            <a:endParaRPr lang="en-US" dirty="0"/>
          </a:p>
        </p:txBody>
      </p:sp>
      <p:pic>
        <p:nvPicPr>
          <p:cNvPr id="1026" name="Picture 2" descr="http://www.jble.af.mil/shared/media/photodb/web/100825-F-7498H-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715" y="2752130"/>
            <a:ext cx="1447800" cy="20075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npub.attwebsites.com/var/m_7/7e/7e6/153018/253162-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734544"/>
            <a:ext cx="3663678" cy="200757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981200" y="4742121"/>
            <a:ext cx="5943600" cy="246221"/>
          </a:xfrm>
          <a:prstGeom prst="rect">
            <a:avLst/>
          </a:prstGeom>
          <a:noFill/>
        </p:spPr>
        <p:txBody>
          <a:bodyPr wrap="square" rtlCol="0">
            <a:spAutoFit/>
          </a:bodyPr>
          <a:lstStyle/>
          <a:p>
            <a:r>
              <a:rPr lang="en-US" sz="1000" dirty="0" smtClean="0"/>
              <a:t>Source: http</a:t>
            </a:r>
            <a:r>
              <a:rPr lang="en-US" sz="1000" dirty="0"/>
              <a:t>://www.jble.af.mil/photos/mediagallery.asp?galleryID=1263&amp;page=33</a:t>
            </a:r>
          </a:p>
        </p:txBody>
      </p:sp>
    </p:spTree>
    <p:extLst>
      <p:ext uri="{BB962C8B-B14F-4D97-AF65-F5344CB8AC3E}">
        <p14:creationId xmlns:p14="http://schemas.microsoft.com/office/powerpoint/2010/main" val="38173596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1143000" y="609600"/>
            <a:ext cx="7620000" cy="685800"/>
          </a:xfrm>
        </p:spPr>
        <p:txBody>
          <a:bodyPr>
            <a:normAutofit/>
          </a:bodyPr>
          <a:lstStyle/>
          <a:p>
            <a:pPr algn="ctr"/>
            <a:r>
              <a:rPr lang="en-US" sz="3000" b="1" i="1" dirty="0" smtClean="0"/>
              <a:t>Airfield: Pavement Preservation</a:t>
            </a:r>
            <a:endParaRPr lang="en-US" sz="3000" b="1" i="1" dirty="0"/>
          </a:p>
        </p:txBody>
      </p:sp>
      <p:sp>
        <p:nvSpPr>
          <p:cNvPr id="7" name="TextBox 6"/>
          <p:cNvSpPr txBox="1"/>
          <p:nvPr/>
        </p:nvSpPr>
        <p:spPr>
          <a:xfrm>
            <a:off x="744415" y="1377057"/>
            <a:ext cx="7620000" cy="369332"/>
          </a:xfrm>
          <a:prstGeom prst="rect">
            <a:avLst/>
          </a:prstGeom>
          <a:noFill/>
        </p:spPr>
        <p:txBody>
          <a:bodyPr wrap="square" rtlCol="0">
            <a:spAutoFit/>
          </a:bodyPr>
          <a:lstStyle/>
          <a:p>
            <a:pPr algn="ctr"/>
            <a:r>
              <a:rPr lang="en-US" dirty="0" smtClean="0">
                <a:latin typeface="+mj-lt"/>
              </a:rPr>
              <a:t>Implementation Strategy  </a:t>
            </a:r>
            <a:endParaRPr lang="en-US" dirty="0">
              <a:latin typeface="+mj-lt"/>
            </a:endParaRPr>
          </a:p>
        </p:txBody>
      </p:sp>
      <p:sp>
        <p:nvSpPr>
          <p:cNvPr id="3" name="TextBox 2"/>
          <p:cNvSpPr txBox="1"/>
          <p:nvPr/>
        </p:nvSpPr>
        <p:spPr>
          <a:xfrm>
            <a:off x="838200" y="2209800"/>
            <a:ext cx="7526215" cy="3693319"/>
          </a:xfrm>
          <a:prstGeom prst="rect">
            <a:avLst/>
          </a:prstGeom>
          <a:noFill/>
        </p:spPr>
        <p:txBody>
          <a:bodyPr wrap="square" rtlCol="0">
            <a:spAutoFit/>
          </a:bodyPr>
          <a:lstStyle/>
          <a:p>
            <a:pPr marL="285750" indent="-285750">
              <a:buFont typeface="Arial" pitchFamily="34" charset="0"/>
              <a:buChar char="•"/>
            </a:pPr>
            <a:r>
              <a:rPr lang="en-US" dirty="0" smtClean="0"/>
              <a:t>Creating organizational breakdown of Airfield Pavement Preservation operations to offer level of planning flexibility.</a:t>
            </a:r>
          </a:p>
          <a:p>
            <a:pPr marL="285750" indent="-285750">
              <a:buFont typeface="Arial" pitchFamily="34" charset="0"/>
              <a:buChar char="•"/>
            </a:pPr>
            <a:endParaRPr lang="en-US" dirty="0" smtClean="0"/>
          </a:p>
          <a:p>
            <a:pPr marL="285750" indent="-285750">
              <a:buFont typeface="Arial" pitchFamily="34" charset="0"/>
              <a:buChar char="•"/>
            </a:pPr>
            <a:r>
              <a:rPr lang="en-US" dirty="0" smtClean="0"/>
              <a:t>Identifying areas of Environmental Impact relevant to Pavement Preservation Practices.</a:t>
            </a:r>
          </a:p>
          <a:p>
            <a:pPr marL="285750" indent="-285750">
              <a:buFont typeface="Arial" pitchFamily="34" charset="0"/>
              <a:buChar char="•"/>
            </a:pPr>
            <a:endParaRPr lang="en-US" dirty="0"/>
          </a:p>
          <a:p>
            <a:pPr marL="285750" indent="-285750">
              <a:buFont typeface="Arial" pitchFamily="34" charset="0"/>
              <a:buChar char="•"/>
            </a:pPr>
            <a:r>
              <a:rPr lang="en-US" dirty="0" smtClean="0"/>
              <a:t>With a framework of operations breakdown and areas of impact, provide both qualitative and quantitative assessments of environmental impact.</a:t>
            </a:r>
          </a:p>
          <a:p>
            <a:pPr marL="285750" indent="-285750">
              <a:buFont typeface="Arial" pitchFamily="34" charset="0"/>
              <a:buChar char="•"/>
            </a:pPr>
            <a:endParaRPr lang="en-US" dirty="0"/>
          </a:p>
          <a:p>
            <a:pPr marL="285750" indent="-285750">
              <a:buFont typeface="Arial" pitchFamily="34" charset="0"/>
              <a:buChar char="•"/>
            </a:pPr>
            <a:r>
              <a:rPr lang="en-US" dirty="0" smtClean="0"/>
              <a:t>Provide flexibility for general use that considers lack of research and the uniqueness of every airport.</a:t>
            </a:r>
          </a:p>
          <a:p>
            <a:r>
              <a:rPr lang="en-US" dirty="0" smtClean="0"/>
              <a:t> </a:t>
            </a:r>
            <a:endParaRPr lang="en-US" dirty="0"/>
          </a:p>
        </p:txBody>
      </p:sp>
    </p:spTree>
    <p:extLst>
      <p:ext uri="{BB962C8B-B14F-4D97-AF65-F5344CB8AC3E}">
        <p14:creationId xmlns:p14="http://schemas.microsoft.com/office/powerpoint/2010/main" val="38842536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1143000" y="609600"/>
            <a:ext cx="7620000" cy="685800"/>
          </a:xfrm>
        </p:spPr>
        <p:txBody>
          <a:bodyPr>
            <a:normAutofit/>
          </a:bodyPr>
          <a:lstStyle/>
          <a:p>
            <a:pPr algn="ctr"/>
            <a:r>
              <a:rPr lang="en-US" sz="3000" b="1" i="1" dirty="0" smtClean="0"/>
              <a:t>Airfield: Pavement Preservation</a:t>
            </a:r>
            <a:endParaRPr lang="en-US" sz="3000" b="1" i="1" dirty="0"/>
          </a:p>
        </p:txBody>
      </p:sp>
      <p:sp>
        <p:nvSpPr>
          <p:cNvPr id="7" name="TextBox 6"/>
          <p:cNvSpPr txBox="1"/>
          <p:nvPr/>
        </p:nvSpPr>
        <p:spPr>
          <a:xfrm>
            <a:off x="718038" y="1377057"/>
            <a:ext cx="7620000" cy="369332"/>
          </a:xfrm>
          <a:prstGeom prst="rect">
            <a:avLst/>
          </a:prstGeom>
          <a:noFill/>
        </p:spPr>
        <p:txBody>
          <a:bodyPr wrap="square" rtlCol="0">
            <a:spAutoFit/>
          </a:bodyPr>
          <a:lstStyle/>
          <a:p>
            <a:pPr algn="ctr"/>
            <a:r>
              <a:rPr lang="en-US" dirty="0" smtClean="0">
                <a:latin typeface="+mj-lt"/>
              </a:rPr>
              <a:t>Functional and Impact Areas </a:t>
            </a:r>
            <a:endParaRPr lang="en-US" dirty="0">
              <a:latin typeface="+mj-lt"/>
            </a:endParaRPr>
          </a:p>
        </p:txBody>
      </p:sp>
      <p:sp>
        <p:nvSpPr>
          <p:cNvPr id="5" name="TextBox 4"/>
          <p:cNvSpPr txBox="1"/>
          <p:nvPr/>
        </p:nvSpPr>
        <p:spPr>
          <a:xfrm>
            <a:off x="685800" y="1751901"/>
            <a:ext cx="3505200" cy="2585323"/>
          </a:xfrm>
          <a:prstGeom prst="rect">
            <a:avLst/>
          </a:prstGeom>
          <a:noFill/>
        </p:spPr>
        <p:txBody>
          <a:bodyPr wrap="square" rtlCol="0">
            <a:spAutoFit/>
          </a:bodyPr>
          <a:lstStyle/>
          <a:p>
            <a:pPr algn="ctr"/>
            <a:r>
              <a:rPr lang="en-US" u="sng" dirty="0" smtClean="0"/>
              <a:t>Functional Areas</a:t>
            </a:r>
          </a:p>
          <a:p>
            <a:pPr marL="285750" indent="-285750">
              <a:buFont typeface="Arial" pitchFamily="34" charset="0"/>
              <a:buChar char="•"/>
            </a:pPr>
            <a:endParaRPr lang="en-US" dirty="0" smtClean="0"/>
          </a:p>
          <a:p>
            <a:pPr marL="285750" indent="-285750">
              <a:buFont typeface="Arial" pitchFamily="34" charset="0"/>
              <a:buChar char="•"/>
            </a:pPr>
            <a:r>
              <a:rPr lang="en-US" dirty="0" smtClean="0"/>
              <a:t>Preventative Maintenance</a:t>
            </a:r>
          </a:p>
          <a:p>
            <a:pPr marL="285750" indent="-285750">
              <a:buFont typeface="Arial" pitchFamily="34" charset="0"/>
              <a:buChar char="•"/>
            </a:pPr>
            <a:endParaRPr lang="en-US" dirty="0"/>
          </a:p>
          <a:p>
            <a:pPr marL="285750" indent="-285750">
              <a:buFont typeface="Arial" pitchFamily="34" charset="0"/>
              <a:buChar char="•"/>
            </a:pPr>
            <a:r>
              <a:rPr lang="en-US" dirty="0" smtClean="0"/>
              <a:t>Routine Maintenance</a:t>
            </a:r>
          </a:p>
          <a:p>
            <a:pPr marL="285750" indent="-285750">
              <a:buFont typeface="Arial" pitchFamily="34" charset="0"/>
              <a:buChar char="•"/>
            </a:pPr>
            <a:endParaRPr lang="en-US" dirty="0"/>
          </a:p>
          <a:p>
            <a:pPr marL="285750" indent="-285750">
              <a:buFont typeface="Arial" pitchFamily="34" charset="0"/>
              <a:buChar char="•"/>
            </a:pPr>
            <a:r>
              <a:rPr lang="en-US" dirty="0" smtClean="0"/>
              <a:t>Pavement Rehabilitation</a:t>
            </a:r>
          </a:p>
          <a:p>
            <a:pPr marL="285750" indent="-285750">
              <a:buFont typeface="Arial" pitchFamily="34" charset="0"/>
              <a:buChar char="•"/>
            </a:pPr>
            <a:endParaRPr lang="en-US" dirty="0"/>
          </a:p>
          <a:p>
            <a:pPr marL="285750" indent="-285750">
              <a:buFont typeface="Arial" pitchFamily="34" charset="0"/>
              <a:buChar char="•"/>
            </a:pPr>
            <a:endParaRPr lang="en-US" dirty="0"/>
          </a:p>
        </p:txBody>
      </p:sp>
      <p:sp>
        <p:nvSpPr>
          <p:cNvPr id="8" name="TextBox 7"/>
          <p:cNvSpPr txBox="1"/>
          <p:nvPr/>
        </p:nvSpPr>
        <p:spPr>
          <a:xfrm>
            <a:off x="4155831" y="1746389"/>
            <a:ext cx="3505200" cy="3970318"/>
          </a:xfrm>
          <a:prstGeom prst="rect">
            <a:avLst/>
          </a:prstGeom>
          <a:noFill/>
        </p:spPr>
        <p:txBody>
          <a:bodyPr wrap="square" rtlCol="0">
            <a:spAutoFit/>
          </a:bodyPr>
          <a:lstStyle/>
          <a:p>
            <a:pPr algn="ctr"/>
            <a:r>
              <a:rPr lang="en-US" u="sng" dirty="0" smtClean="0"/>
              <a:t>Impact Areas</a:t>
            </a:r>
          </a:p>
          <a:p>
            <a:pPr marL="285750" indent="-285750">
              <a:buFont typeface="Arial" pitchFamily="34" charset="0"/>
              <a:buChar char="•"/>
            </a:pPr>
            <a:endParaRPr lang="en-US" dirty="0" smtClean="0"/>
          </a:p>
          <a:p>
            <a:pPr marL="285750" indent="-285750">
              <a:buFont typeface="Arial" pitchFamily="34" charset="0"/>
              <a:buChar char="•"/>
            </a:pPr>
            <a:r>
              <a:rPr lang="en-US" dirty="0" smtClean="0"/>
              <a:t>Resource Conservation</a:t>
            </a:r>
          </a:p>
          <a:p>
            <a:pPr marL="285750" indent="-285750">
              <a:buFont typeface="Arial" pitchFamily="34" charset="0"/>
              <a:buChar char="•"/>
            </a:pPr>
            <a:endParaRPr lang="en-US" dirty="0"/>
          </a:p>
          <a:p>
            <a:pPr marL="285750" indent="-285750">
              <a:buFont typeface="Arial" pitchFamily="34" charset="0"/>
              <a:buChar char="•"/>
            </a:pPr>
            <a:r>
              <a:rPr lang="en-US" dirty="0" smtClean="0"/>
              <a:t>Noise</a:t>
            </a:r>
          </a:p>
          <a:p>
            <a:pPr marL="285750" indent="-285750">
              <a:buFont typeface="Arial" pitchFamily="34" charset="0"/>
              <a:buChar char="•"/>
            </a:pPr>
            <a:endParaRPr lang="en-US" dirty="0"/>
          </a:p>
          <a:p>
            <a:pPr marL="285750" indent="-285750">
              <a:buFont typeface="Arial" pitchFamily="34" charset="0"/>
              <a:buChar char="•"/>
            </a:pPr>
            <a:r>
              <a:rPr lang="en-US" dirty="0" smtClean="0"/>
              <a:t>Green House Gas Emissions</a:t>
            </a:r>
          </a:p>
          <a:p>
            <a:pPr marL="285750" indent="-285750">
              <a:buFont typeface="Arial" pitchFamily="34" charset="0"/>
              <a:buChar char="•"/>
            </a:pPr>
            <a:endParaRPr lang="en-US" dirty="0"/>
          </a:p>
          <a:p>
            <a:pPr marL="285750" indent="-285750">
              <a:buFont typeface="Arial" pitchFamily="34" charset="0"/>
              <a:buChar char="•"/>
            </a:pPr>
            <a:r>
              <a:rPr lang="en-US" dirty="0" smtClean="0"/>
              <a:t>Water Quality</a:t>
            </a:r>
          </a:p>
          <a:p>
            <a:pPr marL="285750" indent="-285750">
              <a:buFont typeface="Arial" pitchFamily="34" charset="0"/>
              <a:buChar char="•"/>
            </a:pPr>
            <a:endParaRPr lang="en-US" dirty="0"/>
          </a:p>
          <a:p>
            <a:pPr marL="285750" indent="-285750">
              <a:buFont typeface="Arial" pitchFamily="34" charset="0"/>
              <a:buChar char="•"/>
            </a:pPr>
            <a:r>
              <a:rPr lang="en-US" dirty="0" smtClean="0"/>
              <a:t>Energy </a:t>
            </a:r>
          </a:p>
          <a:p>
            <a:endParaRPr lang="en-US" dirty="0"/>
          </a:p>
          <a:p>
            <a:endParaRPr lang="en-US" dirty="0" smtClean="0"/>
          </a:p>
          <a:p>
            <a:pPr marL="285750" indent="-285750">
              <a:buFont typeface="Arial" pitchFamily="34" charset="0"/>
              <a:buChar char="•"/>
            </a:pPr>
            <a:endParaRPr lang="en-US" dirty="0"/>
          </a:p>
        </p:txBody>
      </p:sp>
    </p:spTree>
    <p:extLst>
      <p:ext uri="{BB962C8B-B14F-4D97-AF65-F5344CB8AC3E}">
        <p14:creationId xmlns:p14="http://schemas.microsoft.com/office/powerpoint/2010/main" val="15424766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1143000" y="609600"/>
            <a:ext cx="7620000" cy="685800"/>
          </a:xfrm>
        </p:spPr>
        <p:txBody>
          <a:bodyPr>
            <a:normAutofit/>
          </a:bodyPr>
          <a:lstStyle/>
          <a:p>
            <a:pPr algn="ctr"/>
            <a:r>
              <a:rPr lang="en-US" sz="3000" b="1" i="1" dirty="0" smtClean="0"/>
              <a:t>Airfield: Pavement Preservation</a:t>
            </a:r>
            <a:endParaRPr lang="en-US" sz="3000" b="1" i="1" dirty="0"/>
          </a:p>
        </p:txBody>
      </p:sp>
      <p:sp>
        <p:nvSpPr>
          <p:cNvPr id="7" name="TextBox 6"/>
          <p:cNvSpPr txBox="1"/>
          <p:nvPr/>
        </p:nvSpPr>
        <p:spPr>
          <a:xfrm>
            <a:off x="718038" y="1377057"/>
            <a:ext cx="7620000" cy="369332"/>
          </a:xfrm>
          <a:prstGeom prst="rect">
            <a:avLst/>
          </a:prstGeom>
          <a:noFill/>
        </p:spPr>
        <p:txBody>
          <a:bodyPr wrap="square" rtlCol="0">
            <a:spAutoFit/>
          </a:bodyPr>
          <a:lstStyle/>
          <a:p>
            <a:pPr algn="ctr"/>
            <a:r>
              <a:rPr lang="en-US" dirty="0" smtClean="0">
                <a:latin typeface="+mj-lt"/>
              </a:rPr>
              <a:t>Matrix of Impact</a:t>
            </a:r>
            <a:endParaRPr lang="en-US" dirty="0">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286947548"/>
              </p:ext>
            </p:extLst>
          </p:nvPr>
        </p:nvGraphicFramePr>
        <p:xfrm>
          <a:off x="609600" y="2514600"/>
          <a:ext cx="7907217" cy="3200400"/>
        </p:xfrm>
        <a:graphic>
          <a:graphicData uri="http://schemas.openxmlformats.org/drawingml/2006/table">
            <a:tbl>
              <a:tblPr firstRow="1" bandRow="1">
                <a:tableStyleId>{5C22544A-7EE6-4342-B048-85BDC9FD1C3A}</a:tableStyleId>
              </a:tblPr>
              <a:tblGrid>
                <a:gridCol w="1600200"/>
                <a:gridCol w="1663096"/>
                <a:gridCol w="892901"/>
                <a:gridCol w="1076841"/>
                <a:gridCol w="1377607"/>
                <a:gridCol w="1296572"/>
              </a:tblGrid>
              <a:tr h="628650">
                <a:tc>
                  <a:txBody>
                    <a:bodyPr/>
                    <a:lstStyle/>
                    <a:p>
                      <a:pPr algn="ctr"/>
                      <a:endParaRPr lang="en-US" dirty="0"/>
                    </a:p>
                  </a:txBody>
                  <a:tcPr/>
                </a:tc>
                <a:tc>
                  <a:txBody>
                    <a:bodyPr/>
                    <a:lstStyle/>
                    <a:p>
                      <a:pPr algn="ctr"/>
                      <a:r>
                        <a:rPr lang="en-US" dirty="0" smtClean="0"/>
                        <a:t>Resource Conservation</a:t>
                      </a:r>
                      <a:endParaRPr lang="en-US" dirty="0"/>
                    </a:p>
                  </a:txBody>
                  <a:tcPr/>
                </a:tc>
                <a:tc>
                  <a:txBody>
                    <a:bodyPr/>
                    <a:lstStyle/>
                    <a:p>
                      <a:pPr algn="ctr"/>
                      <a:r>
                        <a:rPr lang="en-US" dirty="0" smtClean="0"/>
                        <a:t>Noise</a:t>
                      </a:r>
                      <a:endParaRPr lang="en-US" dirty="0"/>
                    </a:p>
                  </a:txBody>
                  <a:tcPr/>
                </a:tc>
                <a:tc>
                  <a:txBody>
                    <a:bodyPr/>
                    <a:lstStyle/>
                    <a:p>
                      <a:pPr algn="ctr"/>
                      <a:r>
                        <a:rPr lang="en-US" dirty="0" smtClean="0"/>
                        <a:t>G.G.E</a:t>
                      </a:r>
                      <a:endParaRPr lang="en-US" dirty="0"/>
                    </a:p>
                  </a:txBody>
                  <a:tcPr/>
                </a:tc>
                <a:tc>
                  <a:txBody>
                    <a:bodyPr/>
                    <a:lstStyle/>
                    <a:p>
                      <a:pPr algn="ctr"/>
                      <a:r>
                        <a:rPr lang="en-US" dirty="0" smtClean="0"/>
                        <a:t>Water Quality</a:t>
                      </a:r>
                      <a:endParaRPr lang="en-US" dirty="0"/>
                    </a:p>
                  </a:txBody>
                  <a:tcPr/>
                </a:tc>
                <a:tc>
                  <a:txBody>
                    <a:bodyPr/>
                    <a:lstStyle/>
                    <a:p>
                      <a:pPr algn="ctr"/>
                      <a:r>
                        <a:rPr lang="en-US" dirty="0" smtClean="0"/>
                        <a:t>Energy</a:t>
                      </a:r>
                      <a:endParaRPr lang="en-US" dirty="0"/>
                    </a:p>
                  </a:txBody>
                  <a:tcPr/>
                </a:tc>
              </a:tr>
              <a:tr h="628650">
                <a:tc>
                  <a:txBody>
                    <a:bodyPr/>
                    <a:lstStyle/>
                    <a:p>
                      <a:pPr algn="ctr"/>
                      <a:r>
                        <a:rPr lang="en-US" dirty="0" smtClean="0"/>
                        <a:t>Preventative</a:t>
                      </a:r>
                    </a:p>
                    <a:p>
                      <a:pPr algn="ctr"/>
                      <a:r>
                        <a:rPr lang="en-US" dirty="0" smtClean="0"/>
                        <a:t>Maint.</a:t>
                      </a:r>
                      <a:endParaRPr lang="en-US" dirty="0"/>
                    </a:p>
                  </a:txBody>
                  <a:tcPr/>
                </a:tc>
                <a:tc>
                  <a:txBody>
                    <a:bodyPr/>
                    <a:lstStyle/>
                    <a:p>
                      <a:pPr algn="ctr"/>
                      <a:r>
                        <a:rPr lang="en-US" sz="3200" dirty="0" smtClean="0">
                          <a:latin typeface="Agency FB"/>
                        </a:rPr>
                        <a:t>√</a:t>
                      </a:r>
                      <a:endParaRPr lang="en-US" sz="3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gency FB"/>
                          <a:ea typeface="+mn-ea"/>
                          <a:cs typeface="+mn-cs"/>
                        </a:rPr>
                        <a:t>√</a:t>
                      </a:r>
                      <a:endParaRPr kumimoji="0" lang="en-US" sz="3200" b="0" i="0" u="none" strike="noStrike" kern="1200" cap="none" spc="0" normalizeH="0" baseline="0" noProof="0" dirty="0" smtClean="0">
                        <a:ln>
                          <a:noFill/>
                        </a:ln>
                        <a:solidFill>
                          <a:prstClr val="black"/>
                        </a:solidFill>
                        <a:effectLst/>
                        <a:uLnTx/>
                        <a:uFillTx/>
                        <a:latin typeface="+mn-lt"/>
                        <a:ea typeface="+mn-ea"/>
                        <a:cs typeface="+mn-cs"/>
                      </a:endParaRPr>
                    </a:p>
                    <a:p>
                      <a:pPr algn="ctr"/>
                      <a:endParaRPr lang="en-US" dirty="0"/>
                    </a:p>
                  </a:txBody>
                  <a:tcPr/>
                </a:tc>
                <a:tc>
                  <a:txBody>
                    <a:bodyPr/>
                    <a:lstStyle/>
                    <a:p>
                      <a:pPr algn="ctr"/>
                      <a:r>
                        <a:rPr lang="en-US" sz="3200" dirty="0" smtClean="0">
                          <a:latin typeface="Agency FB"/>
                        </a:rPr>
                        <a:t>√</a:t>
                      </a:r>
                      <a:endParaRPr lang="en-US" sz="3200" dirty="0"/>
                    </a:p>
                  </a:txBody>
                  <a:tcPr/>
                </a:tc>
                <a:tc>
                  <a:txBody>
                    <a:bodyPr/>
                    <a:lstStyle/>
                    <a:p>
                      <a:pPr algn="ctr"/>
                      <a:r>
                        <a:rPr lang="en-US" sz="3200" dirty="0" smtClean="0">
                          <a:latin typeface="Agency FB"/>
                        </a:rPr>
                        <a:t>√</a:t>
                      </a:r>
                      <a:endParaRPr lang="en-US" sz="3200" dirty="0"/>
                    </a:p>
                  </a:txBody>
                  <a:tcPr/>
                </a:tc>
                <a:tc>
                  <a:txBody>
                    <a:bodyPr/>
                    <a:lstStyle/>
                    <a:p>
                      <a:pPr algn="ctr"/>
                      <a:r>
                        <a:rPr lang="en-US" sz="3200" dirty="0" smtClean="0">
                          <a:latin typeface="Agency FB"/>
                        </a:rPr>
                        <a:t>√</a:t>
                      </a:r>
                      <a:endParaRPr lang="en-US" sz="3200" dirty="0"/>
                    </a:p>
                  </a:txBody>
                  <a:tcPr/>
                </a:tc>
              </a:tr>
              <a:tr h="628650">
                <a:tc>
                  <a:txBody>
                    <a:bodyPr/>
                    <a:lstStyle/>
                    <a:p>
                      <a:pPr algn="ctr"/>
                      <a:r>
                        <a:rPr lang="en-US" dirty="0" smtClean="0"/>
                        <a:t>Routine</a:t>
                      </a:r>
                    </a:p>
                    <a:p>
                      <a:pPr algn="ctr"/>
                      <a:r>
                        <a:rPr lang="en-US" dirty="0" smtClean="0"/>
                        <a:t>Maint.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gency FB"/>
                          <a:ea typeface="+mn-ea"/>
                          <a:cs typeface="+mn-cs"/>
                        </a:rPr>
                        <a:t>√</a:t>
                      </a:r>
                      <a:endParaRPr kumimoji="0" lang="en-US" sz="3200" b="0" i="0" u="none" strike="noStrike" kern="1200" cap="none" spc="0" normalizeH="0" baseline="0" noProof="0" dirty="0" smtClean="0">
                        <a:ln>
                          <a:noFill/>
                        </a:ln>
                        <a:solidFill>
                          <a:prstClr val="black"/>
                        </a:solidFill>
                        <a:effectLst/>
                        <a:uLnTx/>
                        <a:uFillTx/>
                        <a:latin typeface="+mn-lt"/>
                        <a:ea typeface="+mn-ea"/>
                        <a:cs typeface="+mn-cs"/>
                      </a:endParaRP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gency FB"/>
                          <a:ea typeface="+mn-ea"/>
                          <a:cs typeface="+mn-cs"/>
                        </a:rPr>
                        <a:t>√</a:t>
                      </a:r>
                      <a:endParaRPr kumimoji="0" lang="en-US" sz="3200" b="0" i="0" u="none" strike="noStrike" kern="1200" cap="none" spc="0" normalizeH="0" baseline="0" noProof="0" dirty="0" smtClean="0">
                        <a:ln>
                          <a:noFill/>
                        </a:ln>
                        <a:solidFill>
                          <a:prstClr val="black"/>
                        </a:solidFill>
                        <a:effectLst/>
                        <a:uLnTx/>
                        <a:uFillTx/>
                        <a:latin typeface="+mn-lt"/>
                        <a:ea typeface="+mn-ea"/>
                        <a:cs typeface="+mn-cs"/>
                      </a:endParaRPr>
                    </a:p>
                    <a:p>
                      <a:pPr algn="ctr"/>
                      <a:endParaRPr lang="en-US" dirty="0"/>
                    </a:p>
                  </a:txBody>
                  <a:tcPr/>
                </a:tc>
                <a:tc>
                  <a:txBody>
                    <a:bodyPr/>
                    <a:lstStyle/>
                    <a:p>
                      <a:pPr algn="ctr"/>
                      <a:r>
                        <a:rPr lang="en-US" sz="3200" dirty="0" smtClean="0">
                          <a:latin typeface="Agency FB"/>
                        </a:rPr>
                        <a:t>√</a:t>
                      </a:r>
                      <a:endParaRPr lang="en-US" sz="3200" dirty="0"/>
                    </a:p>
                  </a:txBody>
                  <a:tcPr/>
                </a:tc>
                <a:tc>
                  <a:txBody>
                    <a:bodyPr/>
                    <a:lstStyle/>
                    <a:p>
                      <a:pPr algn="ctr"/>
                      <a:r>
                        <a:rPr lang="en-US" sz="3200" dirty="0" smtClean="0">
                          <a:latin typeface="Agency FB"/>
                        </a:rPr>
                        <a:t>√</a:t>
                      </a:r>
                      <a:endParaRPr lang="en-US" sz="3200" dirty="0"/>
                    </a:p>
                  </a:txBody>
                  <a:tcPr/>
                </a:tc>
                <a:tc>
                  <a:txBody>
                    <a:bodyPr/>
                    <a:lstStyle/>
                    <a:p>
                      <a:pPr algn="ctr"/>
                      <a:r>
                        <a:rPr lang="en-US" sz="3200" dirty="0" smtClean="0">
                          <a:latin typeface="Agency FB"/>
                        </a:rPr>
                        <a:t>√</a:t>
                      </a:r>
                      <a:endParaRPr lang="en-US" sz="3200" dirty="0"/>
                    </a:p>
                  </a:txBody>
                  <a:tcPr/>
                </a:tc>
              </a:tr>
              <a:tr h="628650">
                <a:tc>
                  <a:txBody>
                    <a:bodyPr/>
                    <a:lstStyle/>
                    <a:p>
                      <a:pPr algn="ctr"/>
                      <a:r>
                        <a:rPr lang="en-US" dirty="0" smtClean="0"/>
                        <a:t>Pavement </a:t>
                      </a:r>
                    </a:p>
                    <a:p>
                      <a:pPr algn="ctr"/>
                      <a:r>
                        <a:rPr lang="en-US" dirty="0" smtClean="0"/>
                        <a:t>Rehab.</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gency FB"/>
                          <a:ea typeface="+mn-ea"/>
                          <a:cs typeface="+mn-cs"/>
                        </a:rPr>
                        <a:t>√</a:t>
                      </a:r>
                      <a:endParaRPr kumimoji="0" lang="en-US" sz="3200" b="0" i="0" u="none" strike="noStrike" kern="1200" cap="none" spc="0" normalizeH="0" baseline="0" noProof="0" dirty="0" smtClean="0">
                        <a:ln>
                          <a:noFill/>
                        </a:ln>
                        <a:solidFill>
                          <a:prstClr val="black"/>
                        </a:solidFill>
                        <a:effectLst/>
                        <a:uLnTx/>
                        <a:uFillTx/>
                        <a:latin typeface="+mn-lt"/>
                        <a:ea typeface="+mn-ea"/>
                        <a:cs typeface="+mn-cs"/>
                      </a:endParaRP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Agency FB"/>
                          <a:ea typeface="+mn-ea"/>
                          <a:cs typeface="+mn-cs"/>
                        </a:rPr>
                        <a:t>√</a:t>
                      </a:r>
                      <a:endParaRPr kumimoji="0" lang="en-US" sz="3200" b="0" i="0" u="none" strike="noStrike" kern="1200" cap="none" spc="0" normalizeH="0" baseline="0" noProof="0" dirty="0" smtClean="0">
                        <a:ln>
                          <a:noFill/>
                        </a:ln>
                        <a:solidFill>
                          <a:prstClr val="black"/>
                        </a:solidFill>
                        <a:effectLst/>
                        <a:uLnTx/>
                        <a:uFillTx/>
                        <a:latin typeface="+mn-lt"/>
                        <a:ea typeface="+mn-ea"/>
                        <a:cs typeface="+mn-cs"/>
                      </a:endParaRPr>
                    </a:p>
                    <a:p>
                      <a:pPr algn="ctr"/>
                      <a:endParaRPr lang="en-US" dirty="0"/>
                    </a:p>
                  </a:txBody>
                  <a:tcPr/>
                </a:tc>
                <a:tc>
                  <a:txBody>
                    <a:bodyPr/>
                    <a:lstStyle/>
                    <a:p>
                      <a:pPr algn="ctr"/>
                      <a:r>
                        <a:rPr lang="en-US" sz="3200" dirty="0" smtClean="0">
                          <a:latin typeface="Agency FB"/>
                        </a:rPr>
                        <a:t>√</a:t>
                      </a:r>
                      <a:endParaRPr lang="en-US" sz="3200" dirty="0"/>
                    </a:p>
                  </a:txBody>
                  <a:tcPr/>
                </a:tc>
                <a:tc>
                  <a:txBody>
                    <a:bodyPr/>
                    <a:lstStyle/>
                    <a:p>
                      <a:pPr algn="ctr"/>
                      <a:r>
                        <a:rPr lang="en-US" sz="3200" dirty="0" smtClean="0">
                          <a:latin typeface="Agency FB"/>
                        </a:rPr>
                        <a:t>√</a:t>
                      </a:r>
                      <a:endParaRPr lang="en-US" sz="3200" dirty="0"/>
                    </a:p>
                  </a:txBody>
                  <a:tcPr/>
                </a:tc>
                <a:tc>
                  <a:txBody>
                    <a:bodyPr/>
                    <a:lstStyle/>
                    <a:p>
                      <a:pPr algn="ctr"/>
                      <a:r>
                        <a:rPr lang="en-US" sz="3200" dirty="0" smtClean="0">
                          <a:latin typeface="Agency FB"/>
                        </a:rPr>
                        <a:t>√</a:t>
                      </a:r>
                      <a:endParaRPr lang="en-US" sz="3200" dirty="0"/>
                    </a:p>
                  </a:txBody>
                  <a:tcPr/>
                </a:tc>
              </a:tr>
            </a:tbl>
          </a:graphicData>
        </a:graphic>
      </p:graphicFrame>
    </p:spTree>
    <p:extLst>
      <p:ext uri="{BB962C8B-B14F-4D97-AF65-F5344CB8AC3E}">
        <p14:creationId xmlns:p14="http://schemas.microsoft.com/office/powerpoint/2010/main" val="36989895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1143000" y="609600"/>
            <a:ext cx="7620000" cy="685800"/>
          </a:xfrm>
        </p:spPr>
        <p:txBody>
          <a:bodyPr>
            <a:normAutofit/>
          </a:bodyPr>
          <a:lstStyle/>
          <a:p>
            <a:pPr algn="ctr"/>
            <a:r>
              <a:rPr lang="en-US" sz="3000" b="1" i="1" dirty="0" smtClean="0"/>
              <a:t>Airfield: Pavement Preservation</a:t>
            </a:r>
            <a:endParaRPr lang="en-US" sz="3000" b="1" i="1" dirty="0"/>
          </a:p>
        </p:txBody>
      </p:sp>
      <p:sp>
        <p:nvSpPr>
          <p:cNvPr id="7" name="TextBox 6"/>
          <p:cNvSpPr txBox="1"/>
          <p:nvPr/>
        </p:nvSpPr>
        <p:spPr>
          <a:xfrm>
            <a:off x="718038" y="1377057"/>
            <a:ext cx="7620000" cy="369332"/>
          </a:xfrm>
          <a:prstGeom prst="rect">
            <a:avLst/>
          </a:prstGeom>
          <a:noFill/>
        </p:spPr>
        <p:txBody>
          <a:bodyPr wrap="square" rtlCol="0">
            <a:spAutoFit/>
          </a:bodyPr>
          <a:lstStyle/>
          <a:p>
            <a:pPr algn="ctr"/>
            <a:r>
              <a:rPr lang="en-US" dirty="0" smtClean="0">
                <a:latin typeface="+mj-lt"/>
              </a:rPr>
              <a:t>Level of Planning Breakdown</a:t>
            </a:r>
            <a:endParaRPr lang="en-US" dirty="0">
              <a:latin typeface="+mj-lt"/>
            </a:endParaRPr>
          </a:p>
        </p:txBody>
      </p:sp>
      <p:grpSp>
        <p:nvGrpSpPr>
          <p:cNvPr id="14" name="Group 13"/>
          <p:cNvGrpSpPr/>
          <p:nvPr/>
        </p:nvGrpSpPr>
        <p:grpSpPr>
          <a:xfrm>
            <a:off x="694592" y="2414899"/>
            <a:ext cx="3244362" cy="2491264"/>
            <a:chOff x="718038" y="1916668"/>
            <a:chExt cx="3244362" cy="2491264"/>
          </a:xfrm>
        </p:grpSpPr>
        <p:sp>
          <p:nvSpPr>
            <p:cNvPr id="5" name="TextBox 4"/>
            <p:cNvSpPr txBox="1"/>
            <p:nvPr/>
          </p:nvSpPr>
          <p:spPr>
            <a:xfrm>
              <a:off x="718038" y="1916668"/>
              <a:ext cx="3244362" cy="369332"/>
            </a:xfrm>
            <a:prstGeom prst="rect">
              <a:avLst/>
            </a:prstGeom>
            <a:solidFill>
              <a:srgbClr val="00B0F0"/>
            </a:solidFill>
          </p:spPr>
          <p:txBody>
            <a:bodyPr wrap="square" rtlCol="0">
              <a:spAutoFit/>
            </a:bodyPr>
            <a:lstStyle/>
            <a:p>
              <a:pPr algn="ctr"/>
              <a:r>
                <a:rPr lang="en-US" dirty="0" smtClean="0"/>
                <a:t>Functional Area</a:t>
              </a:r>
              <a:endParaRPr lang="en-US" dirty="0"/>
            </a:p>
          </p:txBody>
        </p:sp>
        <p:sp>
          <p:nvSpPr>
            <p:cNvPr id="9" name="Down Arrow 8"/>
            <p:cNvSpPr/>
            <p:nvPr/>
          </p:nvSpPr>
          <p:spPr>
            <a:xfrm>
              <a:off x="2236909" y="2286000"/>
              <a:ext cx="206619" cy="6212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p:cNvSpPr/>
            <p:nvPr/>
          </p:nvSpPr>
          <p:spPr>
            <a:xfrm>
              <a:off x="2236908" y="3349897"/>
              <a:ext cx="206619" cy="6212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718038" y="4038600"/>
              <a:ext cx="3244362" cy="369332"/>
            </a:xfrm>
            <a:prstGeom prst="rect">
              <a:avLst/>
            </a:prstGeom>
            <a:solidFill>
              <a:srgbClr val="00B0F0"/>
            </a:solidFill>
          </p:spPr>
          <p:txBody>
            <a:bodyPr wrap="square" rtlCol="0">
              <a:spAutoFit/>
            </a:bodyPr>
            <a:lstStyle/>
            <a:p>
              <a:pPr algn="ctr"/>
              <a:r>
                <a:rPr lang="en-US" dirty="0" smtClean="0"/>
                <a:t>Alternatives</a:t>
              </a:r>
              <a:endParaRPr lang="en-US" dirty="0"/>
            </a:p>
          </p:txBody>
        </p:sp>
        <p:sp>
          <p:nvSpPr>
            <p:cNvPr id="13" name="TextBox 12"/>
            <p:cNvSpPr txBox="1"/>
            <p:nvPr/>
          </p:nvSpPr>
          <p:spPr>
            <a:xfrm>
              <a:off x="718038" y="2971800"/>
              <a:ext cx="3244362" cy="369332"/>
            </a:xfrm>
            <a:prstGeom prst="rect">
              <a:avLst/>
            </a:prstGeom>
            <a:solidFill>
              <a:srgbClr val="00B0F0"/>
            </a:solidFill>
          </p:spPr>
          <p:txBody>
            <a:bodyPr wrap="square" rtlCol="0">
              <a:spAutoFit/>
            </a:bodyPr>
            <a:lstStyle/>
            <a:p>
              <a:pPr algn="ctr"/>
              <a:r>
                <a:rPr lang="en-US" dirty="0" smtClean="0"/>
                <a:t>Impact Clusters</a:t>
              </a:r>
              <a:endParaRPr lang="en-US" dirty="0"/>
            </a:p>
          </p:txBody>
        </p:sp>
      </p:grpSp>
      <p:sp>
        <p:nvSpPr>
          <p:cNvPr id="15" name="TextBox 14"/>
          <p:cNvSpPr txBox="1"/>
          <p:nvPr/>
        </p:nvSpPr>
        <p:spPr>
          <a:xfrm>
            <a:off x="4800600" y="2414899"/>
            <a:ext cx="3244362" cy="369332"/>
          </a:xfrm>
          <a:prstGeom prst="rect">
            <a:avLst/>
          </a:prstGeom>
          <a:solidFill>
            <a:schemeClr val="bg2">
              <a:lumMod val="50000"/>
            </a:schemeClr>
          </a:solidFill>
        </p:spPr>
        <p:txBody>
          <a:bodyPr wrap="square" rtlCol="0">
            <a:spAutoFit/>
          </a:bodyPr>
          <a:lstStyle/>
          <a:p>
            <a:pPr algn="ctr"/>
            <a:r>
              <a:rPr lang="en-US" dirty="0" smtClean="0"/>
              <a:t>Pavement Rehabilitation</a:t>
            </a:r>
            <a:endParaRPr lang="en-US" dirty="0"/>
          </a:p>
        </p:txBody>
      </p:sp>
      <p:sp>
        <p:nvSpPr>
          <p:cNvPr id="22" name="Down Arrow 21"/>
          <p:cNvSpPr/>
          <p:nvPr/>
        </p:nvSpPr>
        <p:spPr>
          <a:xfrm>
            <a:off x="4800600" y="2784231"/>
            <a:ext cx="206619" cy="621268"/>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Down Arrow 22"/>
          <p:cNvSpPr/>
          <p:nvPr/>
        </p:nvSpPr>
        <p:spPr>
          <a:xfrm>
            <a:off x="6319471" y="2784231"/>
            <a:ext cx="206619" cy="621268"/>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Down Arrow 23"/>
          <p:cNvSpPr/>
          <p:nvPr/>
        </p:nvSpPr>
        <p:spPr>
          <a:xfrm>
            <a:off x="7815629" y="2784231"/>
            <a:ext cx="206619" cy="621268"/>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3962399" y="3478796"/>
            <a:ext cx="1295401" cy="369332"/>
          </a:xfrm>
          <a:prstGeom prst="rect">
            <a:avLst/>
          </a:prstGeom>
          <a:solidFill>
            <a:schemeClr val="bg2">
              <a:lumMod val="50000"/>
            </a:schemeClr>
          </a:solidFill>
        </p:spPr>
        <p:txBody>
          <a:bodyPr wrap="square" rtlCol="0">
            <a:spAutoFit/>
          </a:bodyPr>
          <a:lstStyle/>
          <a:p>
            <a:pPr algn="ctr"/>
            <a:r>
              <a:rPr lang="en-US" dirty="0" smtClean="0"/>
              <a:t>Materials</a:t>
            </a:r>
            <a:endParaRPr lang="en-US" dirty="0"/>
          </a:p>
        </p:txBody>
      </p:sp>
      <p:sp>
        <p:nvSpPr>
          <p:cNvPr id="26" name="TextBox 25"/>
          <p:cNvSpPr txBox="1"/>
          <p:nvPr/>
        </p:nvSpPr>
        <p:spPr>
          <a:xfrm>
            <a:off x="5257800" y="3478796"/>
            <a:ext cx="1774581" cy="369332"/>
          </a:xfrm>
          <a:prstGeom prst="rect">
            <a:avLst/>
          </a:prstGeom>
          <a:solidFill>
            <a:schemeClr val="bg2">
              <a:lumMod val="50000"/>
            </a:schemeClr>
          </a:solidFill>
        </p:spPr>
        <p:txBody>
          <a:bodyPr wrap="square" rtlCol="0">
            <a:spAutoFit/>
          </a:bodyPr>
          <a:lstStyle/>
          <a:p>
            <a:pPr algn="ctr"/>
            <a:r>
              <a:rPr lang="en-US" dirty="0" smtClean="0"/>
              <a:t>Transportation</a:t>
            </a:r>
            <a:endParaRPr lang="en-US" dirty="0"/>
          </a:p>
        </p:txBody>
      </p:sp>
      <p:sp>
        <p:nvSpPr>
          <p:cNvPr id="27" name="TextBox 26"/>
          <p:cNvSpPr txBox="1"/>
          <p:nvPr/>
        </p:nvSpPr>
        <p:spPr>
          <a:xfrm>
            <a:off x="6934200" y="3478796"/>
            <a:ext cx="1711568" cy="369332"/>
          </a:xfrm>
          <a:prstGeom prst="rect">
            <a:avLst/>
          </a:prstGeom>
          <a:solidFill>
            <a:schemeClr val="bg2">
              <a:lumMod val="50000"/>
            </a:schemeClr>
          </a:solidFill>
        </p:spPr>
        <p:txBody>
          <a:bodyPr wrap="square" rtlCol="0">
            <a:spAutoFit/>
          </a:bodyPr>
          <a:lstStyle/>
          <a:p>
            <a:pPr algn="ctr"/>
            <a:r>
              <a:rPr lang="en-US" dirty="0" smtClean="0"/>
              <a:t>Construction</a:t>
            </a:r>
            <a:endParaRPr lang="en-US" dirty="0"/>
          </a:p>
        </p:txBody>
      </p:sp>
      <p:sp>
        <p:nvSpPr>
          <p:cNvPr id="29" name="Down Arrow 28"/>
          <p:cNvSpPr/>
          <p:nvPr/>
        </p:nvSpPr>
        <p:spPr>
          <a:xfrm>
            <a:off x="4588852" y="3848128"/>
            <a:ext cx="206619" cy="621268"/>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5497389" y="4536831"/>
            <a:ext cx="2122611" cy="646331"/>
          </a:xfrm>
          <a:prstGeom prst="rect">
            <a:avLst/>
          </a:prstGeom>
          <a:solidFill>
            <a:schemeClr val="bg2">
              <a:lumMod val="50000"/>
            </a:schemeClr>
          </a:solidFill>
        </p:spPr>
        <p:txBody>
          <a:bodyPr wrap="square" rtlCol="0">
            <a:spAutoFit/>
          </a:bodyPr>
          <a:lstStyle/>
          <a:p>
            <a:pPr algn="ctr"/>
            <a:r>
              <a:rPr lang="en-US" dirty="0" smtClean="0"/>
              <a:t>Recycled Run-off</a:t>
            </a:r>
          </a:p>
          <a:p>
            <a:pPr algn="ctr"/>
            <a:r>
              <a:rPr lang="en-US" dirty="0" smtClean="0"/>
              <a:t>Water</a:t>
            </a:r>
            <a:endParaRPr lang="en-US" dirty="0"/>
          </a:p>
        </p:txBody>
      </p:sp>
      <p:sp>
        <p:nvSpPr>
          <p:cNvPr id="32" name="TextBox 31"/>
          <p:cNvSpPr txBox="1"/>
          <p:nvPr/>
        </p:nvSpPr>
        <p:spPr>
          <a:xfrm>
            <a:off x="4117730" y="4536831"/>
            <a:ext cx="1295401" cy="646331"/>
          </a:xfrm>
          <a:prstGeom prst="rect">
            <a:avLst/>
          </a:prstGeom>
          <a:solidFill>
            <a:schemeClr val="bg2">
              <a:lumMod val="50000"/>
            </a:schemeClr>
          </a:solidFill>
        </p:spPr>
        <p:txBody>
          <a:bodyPr wrap="square" rtlCol="0">
            <a:spAutoFit/>
          </a:bodyPr>
          <a:lstStyle/>
          <a:p>
            <a:pPr algn="ctr"/>
            <a:r>
              <a:rPr lang="en-US" dirty="0" smtClean="0"/>
              <a:t>Municipal Water</a:t>
            </a:r>
            <a:endParaRPr lang="en-US" dirty="0"/>
          </a:p>
        </p:txBody>
      </p:sp>
      <p:sp>
        <p:nvSpPr>
          <p:cNvPr id="39" name="Down Arrow 38"/>
          <p:cNvSpPr/>
          <p:nvPr/>
        </p:nvSpPr>
        <p:spPr>
          <a:xfrm>
            <a:off x="2213461" y="4898096"/>
            <a:ext cx="206619" cy="6212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1021370" y="5534743"/>
            <a:ext cx="2590800" cy="646331"/>
          </a:xfrm>
          <a:prstGeom prst="rect">
            <a:avLst/>
          </a:prstGeom>
          <a:solidFill>
            <a:schemeClr val="bg2">
              <a:lumMod val="50000"/>
            </a:schemeClr>
          </a:solidFill>
        </p:spPr>
        <p:txBody>
          <a:bodyPr wrap="square" rtlCol="0">
            <a:spAutoFit/>
          </a:bodyPr>
          <a:lstStyle/>
          <a:p>
            <a:pPr algn="ctr"/>
            <a:r>
              <a:rPr lang="en-US" dirty="0" smtClean="0"/>
              <a:t>Identify Areas of Impact</a:t>
            </a:r>
            <a:endParaRPr lang="en-US" dirty="0"/>
          </a:p>
        </p:txBody>
      </p:sp>
      <p:sp>
        <p:nvSpPr>
          <p:cNvPr id="41" name="TextBox 40"/>
          <p:cNvSpPr txBox="1"/>
          <p:nvPr/>
        </p:nvSpPr>
        <p:spPr>
          <a:xfrm>
            <a:off x="4375638" y="5673242"/>
            <a:ext cx="3244362" cy="369332"/>
          </a:xfrm>
          <a:prstGeom prst="rect">
            <a:avLst/>
          </a:prstGeom>
          <a:solidFill>
            <a:srgbClr val="00B0F0"/>
          </a:solidFill>
        </p:spPr>
        <p:txBody>
          <a:bodyPr wrap="square" rtlCol="0">
            <a:spAutoFit/>
          </a:bodyPr>
          <a:lstStyle/>
          <a:p>
            <a:pPr algn="ctr"/>
            <a:r>
              <a:rPr lang="en-US" dirty="0" smtClean="0"/>
              <a:t>Resource Conservation</a:t>
            </a:r>
            <a:endParaRPr lang="en-US" dirty="0"/>
          </a:p>
        </p:txBody>
      </p:sp>
      <p:sp>
        <p:nvSpPr>
          <p:cNvPr id="42" name="Down Arrow 41"/>
          <p:cNvSpPr/>
          <p:nvPr/>
        </p:nvSpPr>
        <p:spPr>
          <a:xfrm>
            <a:off x="4697290" y="5183162"/>
            <a:ext cx="206619" cy="49008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Down Arrow 42"/>
          <p:cNvSpPr/>
          <p:nvPr/>
        </p:nvSpPr>
        <p:spPr>
          <a:xfrm>
            <a:off x="6455384" y="5168117"/>
            <a:ext cx="206619" cy="490080"/>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685477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1143000" y="609600"/>
            <a:ext cx="7620000" cy="685800"/>
          </a:xfrm>
        </p:spPr>
        <p:txBody>
          <a:bodyPr>
            <a:normAutofit/>
          </a:bodyPr>
          <a:lstStyle/>
          <a:p>
            <a:pPr algn="ctr"/>
            <a:r>
              <a:rPr lang="en-US" sz="3000" b="1" i="1" dirty="0" smtClean="0"/>
              <a:t>Airfield: Pavement Preservation</a:t>
            </a:r>
            <a:endParaRPr lang="en-US" sz="3000" b="1" i="1" dirty="0"/>
          </a:p>
        </p:txBody>
      </p:sp>
      <p:sp>
        <p:nvSpPr>
          <p:cNvPr id="7" name="TextBox 6"/>
          <p:cNvSpPr txBox="1"/>
          <p:nvPr/>
        </p:nvSpPr>
        <p:spPr>
          <a:xfrm>
            <a:off x="700453" y="1377057"/>
            <a:ext cx="7620000" cy="369332"/>
          </a:xfrm>
          <a:prstGeom prst="rect">
            <a:avLst/>
          </a:prstGeom>
          <a:noFill/>
        </p:spPr>
        <p:txBody>
          <a:bodyPr wrap="square" rtlCol="0">
            <a:spAutoFit/>
          </a:bodyPr>
          <a:lstStyle/>
          <a:p>
            <a:pPr algn="ctr"/>
            <a:r>
              <a:rPr lang="en-US" dirty="0" smtClean="0">
                <a:latin typeface="+mj-lt"/>
              </a:rPr>
              <a:t>Environmental Impact Metrics: Quantitative</a:t>
            </a:r>
            <a:endParaRPr lang="en-US" dirty="0">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2126706126"/>
              </p:ext>
            </p:extLst>
          </p:nvPr>
        </p:nvGraphicFramePr>
        <p:xfrm>
          <a:off x="1066800" y="1981200"/>
          <a:ext cx="7239000" cy="4290528"/>
        </p:xfrm>
        <a:graphic>
          <a:graphicData uri="http://schemas.openxmlformats.org/drawingml/2006/table">
            <a:tbl>
              <a:tblPr firstRow="1" bandRow="1">
                <a:tableStyleId>{5C22544A-7EE6-4342-B048-85BDC9FD1C3A}</a:tableStyleId>
              </a:tblPr>
              <a:tblGrid>
                <a:gridCol w="1809750"/>
                <a:gridCol w="1543050"/>
                <a:gridCol w="2076450"/>
                <a:gridCol w="1809750"/>
              </a:tblGrid>
              <a:tr h="335954">
                <a:tc gridSpan="3">
                  <a:txBody>
                    <a:bodyPr/>
                    <a:lstStyle/>
                    <a:p>
                      <a:pPr algn="ctr"/>
                      <a:r>
                        <a:rPr lang="en-US" dirty="0" smtClean="0"/>
                        <a:t>Functional</a:t>
                      </a:r>
                      <a:r>
                        <a:rPr lang="en-US" baseline="0" dirty="0" smtClean="0"/>
                        <a:t> Area: Routine Maintenance</a:t>
                      </a:r>
                      <a:endParaRPr lang="en-US" dirty="0"/>
                    </a:p>
                  </a:txBody>
                  <a:tcPr/>
                </a:tc>
                <a:tc hMerge="1">
                  <a:txBody>
                    <a:bodyPr/>
                    <a:lstStyle/>
                    <a:p>
                      <a:endParaRPr lang="en-US"/>
                    </a:p>
                  </a:txBody>
                  <a:tcPr/>
                </a:tc>
                <a:tc hMerge="1">
                  <a:txBody>
                    <a:bodyPr/>
                    <a:lstStyle/>
                    <a:p>
                      <a:endParaRPr lang="en-US" dirty="0"/>
                    </a:p>
                  </a:txBody>
                  <a:tcPr/>
                </a:tc>
                <a:tc>
                  <a:txBody>
                    <a:bodyPr/>
                    <a:lstStyle/>
                    <a:p>
                      <a:pPr algn="ctr"/>
                      <a:endParaRPr lang="en-US" dirty="0"/>
                    </a:p>
                  </a:txBody>
                  <a:tcPr/>
                </a:tc>
              </a:tr>
              <a:tr h="499007">
                <a:tc>
                  <a:txBody>
                    <a:bodyPr/>
                    <a:lstStyle/>
                    <a:p>
                      <a:pPr algn="ctr"/>
                      <a:r>
                        <a:rPr lang="en-US" sz="1600" dirty="0" smtClean="0"/>
                        <a:t>Impact</a:t>
                      </a:r>
                      <a:r>
                        <a:rPr lang="en-US" sz="1600" baseline="0" dirty="0" smtClean="0"/>
                        <a:t> Cluster</a:t>
                      </a:r>
                      <a:endParaRPr lang="en-US" sz="1600" dirty="0"/>
                    </a:p>
                  </a:txBody>
                  <a:tcPr/>
                </a:tc>
                <a:tc>
                  <a:txBody>
                    <a:bodyPr/>
                    <a:lstStyle/>
                    <a:p>
                      <a:pPr algn="ctr"/>
                      <a:r>
                        <a:rPr lang="en-US" sz="1600" dirty="0" smtClean="0"/>
                        <a:t>Impact</a:t>
                      </a:r>
                    </a:p>
                    <a:p>
                      <a:pPr algn="ctr"/>
                      <a:r>
                        <a:rPr lang="en-US" sz="1600" dirty="0" smtClean="0"/>
                        <a:t>Priority Factor</a:t>
                      </a:r>
                      <a:endParaRPr lang="en-US" sz="1600" dirty="0"/>
                    </a:p>
                  </a:txBody>
                  <a:tcPr/>
                </a:tc>
                <a:tc>
                  <a:txBody>
                    <a:bodyPr/>
                    <a:lstStyle/>
                    <a:p>
                      <a:pPr algn="ctr"/>
                      <a:r>
                        <a:rPr lang="en-US" sz="1600" dirty="0" smtClean="0"/>
                        <a:t>Impact Units</a:t>
                      </a:r>
                      <a:endParaRPr lang="en-US" sz="1600" dirty="0"/>
                    </a:p>
                  </a:txBody>
                  <a:tcPr/>
                </a:tc>
                <a:tc>
                  <a:txBody>
                    <a:bodyPr/>
                    <a:lstStyle/>
                    <a:p>
                      <a:pPr algn="ctr"/>
                      <a:r>
                        <a:rPr lang="en-US" sz="1600" dirty="0" smtClean="0"/>
                        <a:t>Impact</a:t>
                      </a:r>
                    </a:p>
                    <a:p>
                      <a:pPr algn="ctr"/>
                      <a:r>
                        <a:rPr lang="en-US" sz="1600" dirty="0" smtClean="0"/>
                        <a:t>Areas</a:t>
                      </a:r>
                      <a:endParaRPr lang="en-US" sz="1600" dirty="0"/>
                    </a:p>
                  </a:txBody>
                  <a:tcPr/>
                </a:tc>
              </a:tr>
              <a:tr h="883920">
                <a:tc>
                  <a:txBody>
                    <a:bodyPr/>
                    <a:lstStyle/>
                    <a:p>
                      <a:pPr algn="ctr"/>
                      <a:r>
                        <a:rPr lang="en-US" sz="1400" u="sng" dirty="0" smtClean="0"/>
                        <a:t>Transportation</a:t>
                      </a:r>
                      <a:endParaRPr lang="en-US" sz="1400" u="sng" dirty="0"/>
                    </a:p>
                  </a:txBody>
                  <a:tcPr/>
                </a:tc>
                <a:tc>
                  <a:txBody>
                    <a:bodyPr/>
                    <a:lstStyle/>
                    <a:p>
                      <a:pPr algn="ctr"/>
                      <a:r>
                        <a:rPr lang="en-US" sz="1400" dirty="0" smtClean="0"/>
                        <a:t>0 &lt;</a:t>
                      </a:r>
                      <a:r>
                        <a:rPr lang="en-US" sz="1400" i="1" baseline="0" dirty="0" smtClean="0"/>
                        <a:t> P &lt; 1</a:t>
                      </a:r>
                    </a:p>
                    <a:p>
                      <a:pPr marL="342900" indent="-342900" algn="l">
                        <a:buFont typeface="+mj-lt"/>
                        <a:buAutoNum type="arabicPeriod"/>
                      </a:pPr>
                      <a:r>
                        <a:rPr lang="en-US" sz="1400" dirty="0" smtClean="0"/>
                        <a:t>.63</a:t>
                      </a:r>
                    </a:p>
                    <a:p>
                      <a:pPr marL="342900" indent="-342900" algn="l">
                        <a:buFont typeface="+mj-lt"/>
                        <a:buAutoNum type="arabicPeriod"/>
                      </a:pPr>
                      <a:r>
                        <a:rPr lang="en-US" sz="1400" dirty="0" smtClean="0"/>
                        <a:t>.37</a:t>
                      </a:r>
                      <a:endParaRPr lang="en-US" sz="1400" dirty="0"/>
                    </a:p>
                  </a:txBody>
                  <a:tcPr/>
                </a:tc>
                <a:tc>
                  <a:txBody>
                    <a:bodyPr/>
                    <a:lstStyle/>
                    <a:p>
                      <a:pPr marL="342900" indent="-342900" algn="l">
                        <a:buFont typeface="+mj-lt"/>
                        <a:buAutoNum type="arabicPeriod"/>
                      </a:pPr>
                      <a:endParaRPr lang="en-US" sz="1400" dirty="0" smtClean="0"/>
                    </a:p>
                    <a:p>
                      <a:pPr marL="342900" indent="-342900" algn="l">
                        <a:buFont typeface="+mj-lt"/>
                        <a:buAutoNum type="arabicPeriod"/>
                      </a:pPr>
                      <a:r>
                        <a:rPr lang="en-US" sz="1400" dirty="0" smtClean="0"/>
                        <a:t>Lbs. of</a:t>
                      </a:r>
                      <a:r>
                        <a:rPr lang="en-US" sz="1400" baseline="0" dirty="0" smtClean="0"/>
                        <a:t> </a:t>
                      </a:r>
                      <a:r>
                        <a:rPr lang="en-US" sz="1400" b="0" i="0" kern="1200" dirty="0" smtClean="0">
                          <a:solidFill>
                            <a:schemeClr val="dk1"/>
                          </a:solidFill>
                          <a:effectLst/>
                          <a:latin typeface="+mn-lt"/>
                          <a:ea typeface="+mn-ea"/>
                          <a:cs typeface="+mn-cs"/>
                        </a:rPr>
                        <a:t>CO</a:t>
                      </a:r>
                      <a:r>
                        <a:rPr lang="en-US" sz="1400" b="0" i="0" kern="1200" baseline="-25000" dirty="0" smtClean="0">
                          <a:solidFill>
                            <a:schemeClr val="dk1"/>
                          </a:solidFill>
                          <a:effectLst/>
                          <a:latin typeface="+mn-lt"/>
                          <a:ea typeface="+mn-ea"/>
                          <a:cs typeface="+mn-cs"/>
                        </a:rPr>
                        <a:t>2</a:t>
                      </a:r>
                      <a:r>
                        <a:rPr lang="en-US" sz="1400" b="0" i="0" kern="1200" baseline="0" dirty="0" smtClean="0">
                          <a:solidFill>
                            <a:schemeClr val="dk1"/>
                          </a:solidFill>
                          <a:effectLst/>
                          <a:latin typeface="+mn-lt"/>
                          <a:ea typeface="+mn-ea"/>
                          <a:cs typeface="+mn-cs"/>
                        </a:rPr>
                        <a:t> </a:t>
                      </a:r>
                    </a:p>
                    <a:p>
                      <a:pPr marL="342900" indent="-342900" algn="l">
                        <a:buFont typeface="+mj-lt"/>
                        <a:buAutoNum type="arabicPeriod"/>
                      </a:pPr>
                      <a:r>
                        <a:rPr lang="en-US" sz="1400" b="0" i="0" kern="1200" baseline="0" dirty="0" smtClean="0">
                          <a:solidFill>
                            <a:schemeClr val="dk1"/>
                          </a:solidFill>
                          <a:effectLst/>
                          <a:latin typeface="+mn-lt"/>
                          <a:ea typeface="+mn-ea"/>
                          <a:cs typeface="+mn-cs"/>
                        </a:rPr>
                        <a:t>Lbs. of Gasoline</a:t>
                      </a:r>
                      <a:endParaRPr lang="en-US" sz="1400" dirty="0"/>
                    </a:p>
                  </a:txBody>
                  <a:tcPr/>
                </a:tc>
                <a:tc>
                  <a:txBody>
                    <a:bodyPr/>
                    <a:lstStyle/>
                    <a:p>
                      <a:pPr marL="342900" indent="-342900" algn="l">
                        <a:buFont typeface="+mj-lt"/>
                        <a:buAutoNum type="arabicPeriod"/>
                      </a:pPr>
                      <a:endParaRPr lang="en-US" sz="1400" dirty="0" smtClean="0"/>
                    </a:p>
                    <a:p>
                      <a:pPr marL="342900" indent="-342900" algn="l">
                        <a:buFont typeface="+mj-lt"/>
                        <a:buAutoNum type="arabicPeriod"/>
                      </a:pPr>
                      <a:r>
                        <a:rPr lang="en-US" sz="1400" dirty="0" smtClean="0"/>
                        <a:t>G.G.E</a:t>
                      </a:r>
                    </a:p>
                    <a:p>
                      <a:pPr marL="342900" indent="-342900" algn="l">
                        <a:buFont typeface="+mj-lt"/>
                        <a:buAutoNum type="arabicPeriod"/>
                      </a:pPr>
                      <a:r>
                        <a:rPr lang="en-US" sz="1400" dirty="0" smtClean="0"/>
                        <a:t>Energy</a:t>
                      </a:r>
                      <a:endParaRPr lang="en-US" sz="1400" dirty="0"/>
                    </a:p>
                  </a:txBody>
                  <a:tcPr/>
                </a:tc>
              </a:tr>
              <a:tr h="615432">
                <a:tc>
                  <a:txBody>
                    <a:bodyPr/>
                    <a:lstStyle/>
                    <a:p>
                      <a:pPr algn="ctr"/>
                      <a:r>
                        <a:rPr lang="en-US" sz="1400" dirty="0" smtClean="0"/>
                        <a:t>Alternative A</a:t>
                      </a:r>
                      <a:endParaRPr lang="en-US" sz="1400" dirty="0"/>
                    </a:p>
                  </a:txBody>
                  <a:tcPr/>
                </a:tc>
                <a:tc>
                  <a:txBody>
                    <a:bodyPr/>
                    <a:lstStyle/>
                    <a:p>
                      <a:pPr algn="ctr"/>
                      <a:r>
                        <a:rPr lang="en-US" sz="1400" dirty="0" smtClean="0"/>
                        <a:t>.63</a:t>
                      </a:r>
                      <a:endParaRPr lang="en-US" sz="1400" dirty="0"/>
                    </a:p>
                  </a:txBody>
                  <a:tcPr/>
                </a:tc>
                <a:tc>
                  <a:txBody>
                    <a:bodyPr/>
                    <a:lstStyle/>
                    <a:p>
                      <a:pPr algn="ctr"/>
                      <a:r>
                        <a:rPr lang="en-US" sz="1400" dirty="0" smtClean="0"/>
                        <a:t>1.56</a:t>
                      </a:r>
                      <a:r>
                        <a:rPr lang="en-US" sz="1400" baseline="0" dirty="0" smtClean="0"/>
                        <a:t> Lbs. of </a:t>
                      </a:r>
                      <a:r>
                        <a:rPr kumimoji="0" lang="en-US" sz="1400" b="0" i="0" u="none" strike="noStrike" kern="1200" cap="none" spc="0" normalizeH="0" baseline="0" noProof="0" dirty="0" smtClean="0">
                          <a:ln>
                            <a:noFill/>
                          </a:ln>
                          <a:solidFill>
                            <a:prstClr val="black"/>
                          </a:solidFill>
                          <a:effectLst/>
                          <a:uLnTx/>
                          <a:uFillTx/>
                          <a:latin typeface="+mn-lt"/>
                          <a:ea typeface="+mn-ea"/>
                          <a:cs typeface="+mn-cs"/>
                        </a:rPr>
                        <a:t>CO</a:t>
                      </a:r>
                      <a:r>
                        <a:rPr kumimoji="0" lang="en-US" sz="1400" b="0" i="0" u="none" strike="noStrike" kern="1200" cap="none" spc="0" normalizeH="0" baseline="-25000" noProof="0" dirty="0" smtClean="0">
                          <a:ln>
                            <a:noFill/>
                          </a:ln>
                          <a:solidFill>
                            <a:prstClr val="black"/>
                          </a:solidFill>
                          <a:effectLst/>
                          <a:uLnTx/>
                          <a:uFillTx/>
                          <a:latin typeface="+mn-lt"/>
                          <a:ea typeface="+mn-ea"/>
                          <a:cs typeface="+mn-cs"/>
                        </a:rPr>
                        <a:t>2</a:t>
                      </a:r>
                      <a:endParaRPr lang="en-US" sz="1400" dirty="0"/>
                    </a:p>
                  </a:txBody>
                  <a:tcPr/>
                </a:tc>
                <a:tc>
                  <a:txBody>
                    <a:bodyPr/>
                    <a:lstStyle/>
                    <a:p>
                      <a:pPr algn="ctr"/>
                      <a:r>
                        <a:rPr lang="en-US" sz="1400" dirty="0" smtClean="0"/>
                        <a:t>G.G.E</a:t>
                      </a:r>
                      <a:endParaRPr lang="en-US" sz="1400" dirty="0"/>
                    </a:p>
                  </a:txBody>
                  <a:tcPr/>
                </a:tc>
              </a:tr>
              <a:tr h="615432">
                <a:tc>
                  <a:txBody>
                    <a:bodyPr/>
                    <a:lstStyle/>
                    <a:p>
                      <a:pPr algn="ctr"/>
                      <a:r>
                        <a:rPr lang="en-US" sz="1400" dirty="0" smtClean="0"/>
                        <a:t>Alternative A</a:t>
                      </a:r>
                      <a:endParaRPr lang="en-US" sz="1400" dirty="0"/>
                    </a:p>
                  </a:txBody>
                  <a:tcPr/>
                </a:tc>
                <a:tc>
                  <a:txBody>
                    <a:bodyPr/>
                    <a:lstStyle/>
                    <a:p>
                      <a:pPr algn="ctr"/>
                      <a:r>
                        <a:rPr lang="en-US" sz="1400" dirty="0" smtClean="0"/>
                        <a:t>.37</a:t>
                      </a:r>
                      <a:endParaRPr lang="en-US" sz="1400" dirty="0"/>
                    </a:p>
                  </a:txBody>
                  <a:tcPr/>
                </a:tc>
                <a:tc>
                  <a:txBody>
                    <a:bodyPr/>
                    <a:lstStyle/>
                    <a:p>
                      <a:pPr algn="ctr"/>
                      <a:r>
                        <a:rPr lang="en-US" sz="1400" dirty="0" smtClean="0"/>
                        <a:t>201.6</a:t>
                      </a:r>
                      <a:r>
                        <a:rPr lang="en-US" sz="1400" baseline="0" dirty="0" smtClean="0"/>
                        <a:t> Lbs. of Gasoline</a:t>
                      </a: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Energy</a:t>
                      </a:r>
                    </a:p>
                    <a:p>
                      <a:pPr algn="ctr"/>
                      <a:endParaRPr lang="en-US" sz="1400" dirty="0"/>
                    </a:p>
                  </a:txBody>
                  <a:tcPr/>
                </a:tc>
              </a:tr>
              <a:tr h="615432">
                <a:tc>
                  <a:txBody>
                    <a:bodyPr/>
                    <a:lstStyle/>
                    <a:p>
                      <a:pPr algn="ctr"/>
                      <a:r>
                        <a:rPr lang="en-US" sz="1400" u="none" dirty="0" smtClean="0"/>
                        <a:t>Alternative</a:t>
                      </a:r>
                      <a:r>
                        <a:rPr lang="en-US" sz="1400" u="none" baseline="0" dirty="0" smtClean="0"/>
                        <a:t> B</a:t>
                      </a:r>
                      <a:endParaRPr lang="en-US" sz="1400" u="non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.63</a:t>
                      </a:r>
                    </a:p>
                    <a:p>
                      <a:pPr algn="ctr"/>
                      <a:endParaRPr 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mn-ea"/>
                          <a:cs typeface="+mn-cs"/>
                        </a:rPr>
                        <a:t>1.43 Lbs. of CO</a:t>
                      </a:r>
                      <a:r>
                        <a:rPr kumimoji="0" lang="en-US" sz="1400" b="0" i="0" u="none" strike="noStrike" kern="1200" cap="none" spc="0" normalizeH="0" baseline="-25000" noProof="0" dirty="0" smtClean="0">
                          <a:ln>
                            <a:noFill/>
                          </a:ln>
                          <a:solidFill>
                            <a:prstClr val="black"/>
                          </a:solidFill>
                          <a:effectLst/>
                          <a:uLnTx/>
                          <a:uFillTx/>
                          <a:latin typeface="+mn-lt"/>
                          <a:ea typeface="+mn-ea"/>
                          <a:cs typeface="+mn-cs"/>
                        </a:rPr>
                        <a:t>2</a:t>
                      </a:r>
                      <a:endParaRPr kumimoji="0" lang="en-US" sz="1400" b="0" i="0" u="none" strike="noStrike" kern="1200" cap="none" spc="0" normalizeH="0" baseline="0" noProof="0" dirty="0" smtClean="0">
                        <a:ln>
                          <a:noFill/>
                        </a:ln>
                        <a:solidFill>
                          <a:prstClr val="black"/>
                        </a:solidFill>
                        <a:effectLst/>
                        <a:uLnTx/>
                        <a:uFillTx/>
                        <a:latin typeface="+mn-lt"/>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tc>
                <a:tc>
                  <a:txBody>
                    <a:bodyPr/>
                    <a:lstStyle/>
                    <a:p>
                      <a:pPr algn="ctr"/>
                      <a:r>
                        <a:rPr lang="en-US" sz="1400" dirty="0" smtClean="0"/>
                        <a:t>G.G.E</a:t>
                      </a:r>
                    </a:p>
                  </a:txBody>
                  <a:tcPr/>
                </a:tc>
              </a:tr>
              <a:tr h="615432">
                <a:tc>
                  <a:txBody>
                    <a:bodyPr/>
                    <a:lstStyle/>
                    <a:p>
                      <a:pPr algn="ctr"/>
                      <a:r>
                        <a:rPr lang="en-US" sz="1400" dirty="0" smtClean="0"/>
                        <a:t>Alternative B</a:t>
                      </a:r>
                      <a:endParaRPr lang="en-US" sz="1400" dirty="0"/>
                    </a:p>
                  </a:txBody>
                  <a:tcPr/>
                </a:tc>
                <a:tc>
                  <a:txBody>
                    <a:bodyPr/>
                    <a:lstStyle/>
                    <a:p>
                      <a:pPr algn="ctr"/>
                      <a:r>
                        <a:rPr lang="en-US" sz="1400" dirty="0" smtClean="0"/>
                        <a:t>.37</a:t>
                      </a:r>
                      <a:endParaRPr lang="en-US" sz="1400" dirty="0"/>
                    </a:p>
                  </a:txBody>
                  <a:tcPr/>
                </a:tc>
                <a:tc>
                  <a:txBody>
                    <a:bodyPr/>
                    <a:lstStyle/>
                    <a:p>
                      <a:pPr algn="ctr"/>
                      <a:r>
                        <a:rPr lang="en-US" sz="1400" dirty="0" smtClean="0"/>
                        <a:t>156.3 Lbs. of</a:t>
                      </a:r>
                      <a:r>
                        <a:rPr lang="en-US" sz="1400" baseline="0" dirty="0" smtClean="0"/>
                        <a:t> Gasoline</a:t>
                      </a:r>
                      <a:endParaRPr lang="en-US" sz="1400" dirty="0"/>
                    </a:p>
                  </a:txBody>
                  <a:tcPr/>
                </a:tc>
                <a:tc>
                  <a:txBody>
                    <a:bodyPr/>
                    <a:lstStyle/>
                    <a:p>
                      <a:pPr algn="ctr"/>
                      <a:r>
                        <a:rPr lang="en-US" sz="1400" dirty="0" smtClean="0"/>
                        <a:t>Energy</a:t>
                      </a:r>
                      <a:endParaRPr lang="en-US" sz="1400" dirty="0"/>
                    </a:p>
                  </a:txBody>
                  <a:tcPr/>
                </a:tc>
              </a:tr>
            </a:tbl>
          </a:graphicData>
        </a:graphic>
      </p:graphicFrame>
    </p:spTree>
    <p:extLst>
      <p:ext uri="{BB962C8B-B14F-4D97-AF65-F5344CB8AC3E}">
        <p14:creationId xmlns:p14="http://schemas.microsoft.com/office/powerpoint/2010/main" val="23645780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1143000" y="609600"/>
            <a:ext cx="7620000" cy="685800"/>
          </a:xfrm>
        </p:spPr>
        <p:txBody>
          <a:bodyPr>
            <a:normAutofit/>
          </a:bodyPr>
          <a:lstStyle/>
          <a:p>
            <a:pPr algn="ctr"/>
            <a:r>
              <a:rPr lang="en-US" sz="3000" b="1" i="1" dirty="0" smtClean="0"/>
              <a:t>Airfield: Pavement Preservation</a:t>
            </a:r>
            <a:endParaRPr lang="en-US" sz="3000" b="1" i="1" dirty="0"/>
          </a:p>
        </p:txBody>
      </p:sp>
      <p:sp>
        <p:nvSpPr>
          <p:cNvPr id="7" name="TextBox 6"/>
          <p:cNvSpPr txBox="1"/>
          <p:nvPr/>
        </p:nvSpPr>
        <p:spPr>
          <a:xfrm>
            <a:off x="718038" y="1238557"/>
            <a:ext cx="7620000" cy="369332"/>
          </a:xfrm>
          <a:prstGeom prst="rect">
            <a:avLst/>
          </a:prstGeom>
          <a:noFill/>
        </p:spPr>
        <p:txBody>
          <a:bodyPr wrap="square" rtlCol="0">
            <a:spAutoFit/>
          </a:bodyPr>
          <a:lstStyle/>
          <a:p>
            <a:pPr algn="ctr"/>
            <a:r>
              <a:rPr lang="en-US" dirty="0" smtClean="0">
                <a:latin typeface="+mj-lt"/>
              </a:rPr>
              <a:t>Environmental Impact Evaluation : Quantitative</a:t>
            </a:r>
            <a:endParaRPr lang="en-US" dirty="0">
              <a:latin typeface="+mj-lt"/>
            </a:endParaRPr>
          </a:p>
        </p:txBody>
      </p:sp>
      <p:graphicFrame>
        <p:nvGraphicFramePr>
          <p:cNvPr id="5" name="Table 4"/>
          <p:cNvGraphicFramePr>
            <a:graphicFrameLocks noGrp="1"/>
          </p:cNvGraphicFramePr>
          <p:nvPr>
            <p:extLst>
              <p:ext uri="{D42A27DB-BD31-4B8C-83A1-F6EECF244321}">
                <p14:modId xmlns:p14="http://schemas.microsoft.com/office/powerpoint/2010/main" val="3686275954"/>
              </p:ext>
            </p:extLst>
          </p:nvPr>
        </p:nvGraphicFramePr>
        <p:xfrm>
          <a:off x="718038" y="1676400"/>
          <a:ext cx="7740162" cy="1844040"/>
        </p:xfrm>
        <a:graphic>
          <a:graphicData uri="http://schemas.openxmlformats.org/drawingml/2006/table">
            <a:tbl>
              <a:tblPr firstRow="1" bandRow="1">
                <a:tableStyleId>{5C22544A-7EE6-4342-B048-85BDC9FD1C3A}</a:tableStyleId>
              </a:tblPr>
              <a:tblGrid>
                <a:gridCol w="1670089"/>
                <a:gridCol w="2199992"/>
                <a:gridCol w="2057097"/>
                <a:gridCol w="1812984"/>
              </a:tblGrid>
              <a:tr h="370840">
                <a:tc>
                  <a:txBody>
                    <a:bodyPr/>
                    <a:lstStyle/>
                    <a:p>
                      <a:pPr algn="ctr"/>
                      <a:r>
                        <a:rPr lang="en-US" dirty="0" smtClean="0"/>
                        <a:t>Alternative</a:t>
                      </a:r>
                      <a:endParaRPr lang="en-US" dirty="0"/>
                    </a:p>
                  </a:txBody>
                  <a:tcPr/>
                </a:tc>
                <a:tc gridSpan="3">
                  <a:txBody>
                    <a:bodyPr/>
                    <a:lstStyle/>
                    <a:p>
                      <a:pPr algn="ctr"/>
                      <a:r>
                        <a:rPr lang="en-US" dirty="0" smtClean="0"/>
                        <a:t>Impact</a:t>
                      </a:r>
                      <a:r>
                        <a:rPr lang="en-US" baseline="0" dirty="0" smtClean="0"/>
                        <a:t> Categories</a:t>
                      </a:r>
                      <a:endParaRPr lang="en-US" dirty="0"/>
                    </a:p>
                  </a:txBody>
                  <a:tcPr/>
                </a:tc>
                <a:tc hMerge="1">
                  <a:txBody>
                    <a:bodyPr/>
                    <a:lstStyle/>
                    <a:p>
                      <a:endParaRPr lang="en-US"/>
                    </a:p>
                  </a:txBody>
                  <a:tcPr/>
                </a:tc>
                <a:tc hMerge="1">
                  <a:txBody>
                    <a:bodyPr/>
                    <a:lstStyle/>
                    <a:p>
                      <a:endParaRPr lang="en-US" dirty="0"/>
                    </a:p>
                  </a:txBody>
                  <a:tcPr/>
                </a:tc>
              </a:tr>
              <a:tr h="370840">
                <a:tc>
                  <a:txBody>
                    <a:bodyPr/>
                    <a:lstStyle/>
                    <a:p>
                      <a:pPr algn="ctr"/>
                      <a:r>
                        <a:rPr lang="en-US" sz="1400" dirty="0" smtClean="0"/>
                        <a:t>C</a:t>
                      </a:r>
                      <a:endParaRPr lang="en-US" sz="1400" dirty="0"/>
                    </a:p>
                  </a:txBody>
                  <a:tcPr/>
                </a:tc>
                <a:tc>
                  <a:txBody>
                    <a:bodyPr/>
                    <a:lstStyle/>
                    <a:p>
                      <a:pPr algn="ctr"/>
                      <a:r>
                        <a:rPr lang="en-US" sz="1400" dirty="0" smtClean="0"/>
                        <a:t>Resource</a:t>
                      </a:r>
                      <a:r>
                        <a:rPr lang="en-US" sz="1400" baseline="0" dirty="0" smtClean="0"/>
                        <a:t> Cons.</a:t>
                      </a:r>
                      <a:endParaRPr lang="en-US" sz="1400" dirty="0"/>
                    </a:p>
                  </a:txBody>
                  <a:tcPr/>
                </a:tc>
                <a:tc>
                  <a:txBody>
                    <a:bodyPr/>
                    <a:lstStyle/>
                    <a:p>
                      <a:pPr algn="ctr"/>
                      <a:r>
                        <a:rPr lang="en-US" sz="1400" dirty="0" smtClean="0"/>
                        <a:t>G.G Emissions</a:t>
                      </a:r>
                      <a:endParaRPr lang="en-US" sz="1400" dirty="0"/>
                    </a:p>
                  </a:txBody>
                  <a:tcPr/>
                </a:tc>
                <a:tc>
                  <a:txBody>
                    <a:bodyPr/>
                    <a:lstStyle/>
                    <a:p>
                      <a:pPr algn="ctr"/>
                      <a:r>
                        <a:rPr lang="en-US" sz="1400" dirty="0" smtClean="0"/>
                        <a:t>Energy</a:t>
                      </a:r>
                      <a:endParaRPr lang="en-US" sz="1400" dirty="0"/>
                    </a:p>
                  </a:txBody>
                  <a:tcPr/>
                </a:tc>
              </a:tr>
              <a:tr h="553720">
                <a:tc>
                  <a:txBody>
                    <a:bodyPr/>
                    <a:lstStyle/>
                    <a:p>
                      <a:pPr algn="ctr"/>
                      <a:r>
                        <a:rPr lang="en-US" sz="1400" dirty="0" smtClean="0"/>
                        <a:t>Impact Quantities</a:t>
                      </a:r>
                      <a:endParaRPr lang="en-US" sz="1400" dirty="0"/>
                    </a:p>
                  </a:txBody>
                  <a:tcPr/>
                </a:tc>
                <a:tc>
                  <a:txBody>
                    <a:bodyPr/>
                    <a:lstStyle/>
                    <a:p>
                      <a:pPr algn="ctr"/>
                      <a:r>
                        <a:rPr lang="en-US" sz="1400" dirty="0" smtClean="0"/>
                        <a:t>2.73 Tons of PC</a:t>
                      </a: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8.58</a:t>
                      </a:r>
                      <a:r>
                        <a:rPr lang="en-US" sz="1400" baseline="0" dirty="0" smtClean="0"/>
                        <a:t> </a:t>
                      </a:r>
                      <a:r>
                        <a:rPr lang="en-US" sz="1400" dirty="0" smtClean="0"/>
                        <a:t>Lbs. of</a:t>
                      </a:r>
                      <a:r>
                        <a:rPr lang="en-US" sz="1400" baseline="0" dirty="0" smtClean="0"/>
                        <a:t> </a:t>
                      </a:r>
                      <a:r>
                        <a:rPr lang="en-US" sz="1400" b="0" i="0" kern="1200" dirty="0" smtClean="0">
                          <a:solidFill>
                            <a:schemeClr val="dk1"/>
                          </a:solidFill>
                          <a:effectLst/>
                          <a:latin typeface="+mn-lt"/>
                          <a:ea typeface="+mn-ea"/>
                          <a:cs typeface="+mn-cs"/>
                        </a:rPr>
                        <a:t>CO</a:t>
                      </a:r>
                      <a:r>
                        <a:rPr lang="en-US" sz="1400" b="0" i="0" kern="1200" baseline="-25000" dirty="0" smtClean="0">
                          <a:solidFill>
                            <a:schemeClr val="dk1"/>
                          </a:solidFill>
                          <a:effectLst/>
                          <a:latin typeface="+mn-lt"/>
                          <a:ea typeface="+mn-ea"/>
                          <a:cs typeface="+mn-cs"/>
                        </a:rPr>
                        <a:t>2</a:t>
                      </a:r>
                      <a:endParaRPr lang="en-US" sz="1400" b="0" i="0" kern="1200" baseline="0" dirty="0" smtClean="0">
                        <a:solidFill>
                          <a:schemeClr val="dk1"/>
                        </a:solidFill>
                        <a:effectLst/>
                        <a:latin typeface="+mn-lt"/>
                        <a:ea typeface="+mn-ea"/>
                        <a:cs typeface="+mn-cs"/>
                      </a:endParaRPr>
                    </a:p>
                    <a:p>
                      <a:pPr algn="ctr"/>
                      <a:endParaRPr lang="en-US" sz="1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932 </a:t>
                      </a:r>
                      <a:r>
                        <a:rPr lang="en-US" sz="1400" b="0" i="0" kern="1200" baseline="0" dirty="0" smtClean="0">
                          <a:solidFill>
                            <a:schemeClr val="dk1"/>
                          </a:solidFill>
                          <a:effectLst/>
                          <a:latin typeface="+mn-lt"/>
                          <a:ea typeface="+mn-ea"/>
                          <a:cs typeface="+mn-cs"/>
                        </a:rPr>
                        <a:t>Lbs. of Gasoline</a:t>
                      </a:r>
                      <a:endParaRPr lang="en-US" sz="1400" dirty="0" smtClean="0"/>
                    </a:p>
                    <a:p>
                      <a:endParaRPr lang="en-US" sz="1400" dirty="0"/>
                    </a:p>
                  </a:txBody>
                  <a:tcPr/>
                </a:tc>
              </a:tr>
              <a:tr h="370840">
                <a:tc>
                  <a:txBody>
                    <a:bodyPr/>
                    <a:lstStyle/>
                    <a:p>
                      <a:pPr algn="ctr"/>
                      <a:r>
                        <a:rPr lang="en-US" sz="1400" dirty="0" smtClean="0"/>
                        <a:t>Priority Factor</a:t>
                      </a:r>
                      <a:endParaRPr lang="en-US" sz="1400" dirty="0"/>
                    </a:p>
                  </a:txBody>
                  <a:tcPr/>
                </a:tc>
                <a:tc>
                  <a:txBody>
                    <a:bodyPr/>
                    <a:lstStyle/>
                    <a:p>
                      <a:pPr algn="ctr"/>
                      <a:r>
                        <a:rPr lang="en-US" sz="1400" dirty="0" smtClean="0"/>
                        <a:t>.35</a:t>
                      </a:r>
                      <a:endParaRPr lang="en-US" sz="1400" dirty="0"/>
                    </a:p>
                  </a:txBody>
                  <a:tcPr/>
                </a:tc>
                <a:tc>
                  <a:txBody>
                    <a:bodyPr/>
                    <a:lstStyle/>
                    <a:p>
                      <a:pPr algn="ctr"/>
                      <a:r>
                        <a:rPr lang="en-US" sz="1400" dirty="0" smtClean="0"/>
                        <a:t>.22</a:t>
                      </a:r>
                      <a:endParaRPr lang="en-US" sz="1400" dirty="0"/>
                    </a:p>
                  </a:txBody>
                  <a:tcPr/>
                </a:tc>
                <a:tc>
                  <a:txBody>
                    <a:bodyPr/>
                    <a:lstStyle/>
                    <a:p>
                      <a:pPr algn="ctr"/>
                      <a:r>
                        <a:rPr lang="en-US" sz="1400" dirty="0" smtClean="0"/>
                        <a:t>.43</a:t>
                      </a:r>
                      <a:endParaRPr lang="en-US" sz="1400" dirty="0"/>
                    </a:p>
                  </a:txBody>
                  <a:tcPr/>
                </a:tc>
              </a:tr>
            </a:tbl>
          </a:graphicData>
        </a:graphic>
      </p:graphicFrame>
      <mc:AlternateContent xmlns:mc="http://schemas.openxmlformats.org/markup-compatibility/2006" xmlns:a14="http://schemas.microsoft.com/office/drawing/2010/main">
        <mc:Choice Requires="a14">
          <p:sp>
            <p:nvSpPr>
              <p:cNvPr id="3" name="TextBox 2"/>
              <p:cNvSpPr txBox="1"/>
              <p:nvPr/>
            </p:nvSpPr>
            <p:spPr>
              <a:xfrm>
                <a:off x="846992" y="3657600"/>
                <a:ext cx="7620000" cy="2308324"/>
              </a:xfrm>
              <a:prstGeom prst="rect">
                <a:avLst/>
              </a:prstGeom>
              <a:noFill/>
            </p:spPr>
            <p:txBody>
              <a:bodyPr wrap="square" rtlCol="0">
                <a:spAutoFit/>
              </a:bodyPr>
              <a:lstStyle/>
              <a:p>
                <a:pPr algn="ctr"/>
                <a:r>
                  <a:rPr lang="en-US" dirty="0" smtClean="0"/>
                  <a:t>Convert all Impact [Units]= [Environmental Impact Unit]</a:t>
                </a:r>
              </a:p>
              <a:p>
                <a:pPr algn="ctr"/>
                <a:r>
                  <a:rPr lang="en-US" dirty="0" smtClean="0"/>
                  <a:t>(2.73 [Tons of PC], 8.58 [</a:t>
                </a:r>
                <a:r>
                  <a:rPr lang="en-US" dirty="0"/>
                  <a:t>Lbs. of </a:t>
                </a:r>
                <a:r>
                  <a:rPr lang="en-US" dirty="0" smtClean="0">
                    <a:solidFill>
                      <a:schemeClr val="dk1"/>
                    </a:solidFill>
                  </a:rPr>
                  <a:t>CO</a:t>
                </a:r>
                <a:r>
                  <a:rPr lang="en-US" baseline="-25000" dirty="0" smtClean="0">
                    <a:solidFill>
                      <a:schemeClr val="dk1"/>
                    </a:solidFill>
                  </a:rPr>
                  <a:t>2 </a:t>
                </a:r>
                <a:r>
                  <a:rPr lang="en-US" dirty="0" smtClean="0"/>
                  <a:t>] , 932 [Lbs. of Gasoline] )</a:t>
                </a:r>
              </a:p>
              <a:p>
                <a:pPr algn="ctr"/>
                <a:r>
                  <a:rPr lang="en-US" dirty="0" smtClean="0"/>
                  <a:t>(2.73 [EIU] , 8.58 [EIU] , 932 [EIU] )</a:t>
                </a:r>
              </a:p>
              <a:p>
                <a:pPr algn="ctr"/>
                <a:endParaRPr lang="en-US" dirty="0"/>
              </a:p>
              <a:p>
                <a:pPr algn="ctr"/>
                <a:r>
                  <a:rPr lang="en-US" dirty="0" smtClean="0"/>
                  <a:t>Objective Function Modeling = </a:t>
                </a:r>
                <a14:m>
                  <m:oMath xmlns:m="http://schemas.openxmlformats.org/officeDocument/2006/math">
                    <m:nary>
                      <m:naryPr>
                        <m:chr m:val="∑"/>
                        <m:subHide m:val="on"/>
                        <m:supHide m:val="on"/>
                        <m:ctrlPr>
                          <a:rPr lang="en-US" i="1" smtClean="0">
                            <a:latin typeface="Cambria Math"/>
                          </a:rPr>
                        </m:ctrlPr>
                      </m:naryPr>
                      <m:sub/>
                      <m:sup/>
                      <m:e>
                        <m:sSub>
                          <m:sSubPr>
                            <m:ctrlPr>
                              <a:rPr lang="en-US" i="1" smtClean="0">
                                <a:latin typeface="Cambria Math"/>
                              </a:rPr>
                            </m:ctrlPr>
                          </m:sSubPr>
                          <m:e>
                            <m:r>
                              <m:rPr>
                                <m:sty m:val="p"/>
                              </m:rPr>
                              <a:rPr lang="el-GR" i="1">
                                <a:solidFill>
                                  <a:prstClr val="black"/>
                                </a:solidFill>
                                <a:latin typeface="Cambria Math"/>
                              </a:rPr>
                              <m:t>β</m:t>
                            </m:r>
                          </m:e>
                          <m:sub>
                            <m:r>
                              <a:rPr lang="en-US" b="0" i="1" smtClean="0">
                                <a:latin typeface="Cambria Math"/>
                              </a:rPr>
                              <m:t>𝑖</m:t>
                            </m:r>
                          </m:sub>
                        </m:sSub>
                      </m:e>
                    </m:nary>
                  </m:oMath>
                </a14:m>
                <a:r>
                  <a:rPr lang="en-US" dirty="0" smtClean="0"/>
                  <a:t>* </a:t>
                </a:r>
                <a14:m>
                  <m:oMath xmlns:m="http://schemas.openxmlformats.org/officeDocument/2006/math">
                    <m:sSub>
                      <m:sSubPr>
                        <m:ctrlPr>
                          <a:rPr lang="en-US" i="1" dirty="0" smtClean="0">
                            <a:latin typeface="Cambria Math"/>
                          </a:rPr>
                        </m:ctrlPr>
                      </m:sSubPr>
                      <m:e>
                        <m:r>
                          <a:rPr lang="en-US" b="0" i="1" dirty="0" smtClean="0">
                            <a:latin typeface="Cambria Math"/>
                          </a:rPr>
                          <m:t>𝑥</m:t>
                        </m:r>
                      </m:e>
                      <m:sub>
                        <m:r>
                          <a:rPr lang="en-US" b="0" i="1" dirty="0" smtClean="0">
                            <a:latin typeface="Cambria Math"/>
                          </a:rPr>
                          <m:t>𝑖</m:t>
                        </m:r>
                      </m:sub>
                    </m:sSub>
                  </m:oMath>
                </a14:m>
                <a:endParaRPr lang="en-US" dirty="0" smtClean="0"/>
              </a:p>
              <a:p>
                <a:pPr algn="ctr"/>
                <a:r>
                  <a:rPr lang="en-US" dirty="0" smtClean="0"/>
                  <a:t> </a:t>
                </a:r>
              </a:p>
              <a:p>
                <a:pPr algn="ctr"/>
                <a:r>
                  <a:rPr lang="en-US" dirty="0" smtClean="0"/>
                  <a:t>Total Environmental Impact (Unweighted)</a:t>
                </a:r>
              </a:p>
              <a:p>
                <a:r>
                  <a:rPr lang="en-US" dirty="0" smtClean="0"/>
                  <a:t>Total Environmental Impact= (2.73 + 8.58 + 932)[EIU]= </a:t>
                </a:r>
                <a:r>
                  <a:rPr lang="en-US" b="1" dirty="0" smtClean="0"/>
                  <a:t>943.31</a:t>
                </a:r>
                <a:r>
                  <a:rPr lang="en-US" dirty="0" smtClean="0"/>
                  <a:t> [EIU] </a:t>
                </a:r>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846992" y="3657600"/>
                <a:ext cx="7620000" cy="2308324"/>
              </a:xfrm>
              <a:prstGeom prst="rect">
                <a:avLst/>
              </a:prstGeom>
              <a:blipFill rotWithShape="1">
                <a:blip r:embed="rId3"/>
                <a:stretch>
                  <a:fillRect l="-720" t="-1319" b="-3166"/>
                </a:stretch>
              </a:blipFill>
            </p:spPr>
            <p:txBody>
              <a:bodyPr/>
              <a:lstStyle/>
              <a:p>
                <a:r>
                  <a:rPr lang="en-US">
                    <a:noFill/>
                  </a:rPr>
                  <a:t> </a:t>
                </a:r>
              </a:p>
            </p:txBody>
          </p:sp>
        </mc:Fallback>
      </mc:AlternateContent>
    </p:spTree>
    <p:extLst>
      <p:ext uri="{BB962C8B-B14F-4D97-AF65-F5344CB8AC3E}">
        <p14:creationId xmlns:p14="http://schemas.microsoft.com/office/powerpoint/2010/main" val="8559833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1143000" y="609600"/>
            <a:ext cx="7620000" cy="685800"/>
          </a:xfrm>
        </p:spPr>
        <p:txBody>
          <a:bodyPr>
            <a:normAutofit/>
          </a:bodyPr>
          <a:lstStyle/>
          <a:p>
            <a:pPr algn="ctr"/>
            <a:r>
              <a:rPr lang="en-US" sz="3000" b="1" i="1" dirty="0" smtClean="0"/>
              <a:t>Airfield: Pavement Preservation</a:t>
            </a:r>
            <a:endParaRPr lang="en-US" sz="3000" b="1" i="1" dirty="0"/>
          </a:p>
        </p:txBody>
      </p:sp>
      <p:sp>
        <p:nvSpPr>
          <p:cNvPr id="7" name="TextBox 6"/>
          <p:cNvSpPr txBox="1"/>
          <p:nvPr/>
        </p:nvSpPr>
        <p:spPr>
          <a:xfrm>
            <a:off x="718038" y="1238557"/>
            <a:ext cx="7620000" cy="369332"/>
          </a:xfrm>
          <a:prstGeom prst="rect">
            <a:avLst/>
          </a:prstGeom>
          <a:noFill/>
        </p:spPr>
        <p:txBody>
          <a:bodyPr wrap="square" rtlCol="0">
            <a:spAutoFit/>
          </a:bodyPr>
          <a:lstStyle/>
          <a:p>
            <a:pPr algn="ctr"/>
            <a:r>
              <a:rPr lang="en-US" dirty="0" smtClean="0">
                <a:latin typeface="+mj-lt"/>
              </a:rPr>
              <a:t>Environmental Impact Evaluation : Quantitative</a:t>
            </a:r>
            <a:endParaRPr lang="en-US" dirty="0">
              <a:latin typeface="+mj-lt"/>
            </a:endParaRPr>
          </a:p>
        </p:txBody>
      </p:sp>
      <mc:AlternateContent xmlns:mc="http://schemas.openxmlformats.org/markup-compatibility/2006" xmlns:a14="http://schemas.microsoft.com/office/drawing/2010/main">
        <mc:Choice Requires="a14">
          <p:sp>
            <p:nvSpPr>
              <p:cNvPr id="6" name="TextBox 5"/>
              <p:cNvSpPr txBox="1"/>
              <p:nvPr/>
            </p:nvSpPr>
            <p:spPr>
              <a:xfrm>
                <a:off x="718038" y="1607889"/>
                <a:ext cx="7620000" cy="2862322"/>
              </a:xfrm>
              <a:prstGeom prst="rect">
                <a:avLst/>
              </a:prstGeom>
              <a:noFill/>
            </p:spPr>
            <p:txBody>
              <a:bodyPr wrap="square" rtlCol="0">
                <a:spAutoFit/>
              </a:bodyPr>
              <a:lstStyle/>
              <a:p>
                <a:pPr algn="ctr"/>
                <a:r>
                  <a:rPr lang="en-US" dirty="0" smtClean="0"/>
                  <a:t>A Weighted Environmental Impact- Reflects Stakeholder Priorities </a:t>
                </a:r>
              </a:p>
              <a:p>
                <a:pPr algn="ctr"/>
                <a:r>
                  <a:rPr lang="en-US" dirty="0"/>
                  <a:t>Objective Function Modeling = </a:t>
                </a:r>
                <a14:m>
                  <m:oMath xmlns:m="http://schemas.openxmlformats.org/officeDocument/2006/math">
                    <m:nary>
                      <m:naryPr>
                        <m:chr m:val="∑"/>
                        <m:subHide m:val="on"/>
                        <m:supHide m:val="on"/>
                        <m:ctrlPr>
                          <a:rPr lang="en-US" i="1">
                            <a:latin typeface="Cambria Math"/>
                          </a:rPr>
                        </m:ctrlPr>
                      </m:naryPr>
                      <m:sub/>
                      <m:sup/>
                      <m:e>
                        <m:sSub>
                          <m:sSubPr>
                            <m:ctrlPr>
                              <a:rPr lang="en-US" i="1">
                                <a:latin typeface="Cambria Math"/>
                              </a:rPr>
                            </m:ctrlPr>
                          </m:sSubPr>
                          <m:e>
                            <m:r>
                              <m:rPr>
                                <m:sty m:val="p"/>
                              </m:rPr>
                              <a:rPr lang="el-GR" i="1">
                                <a:solidFill>
                                  <a:prstClr val="black"/>
                                </a:solidFill>
                                <a:latin typeface="Cambria Math"/>
                              </a:rPr>
                              <m:t>β</m:t>
                            </m:r>
                          </m:e>
                          <m:sub>
                            <m:r>
                              <a:rPr lang="en-US" i="1">
                                <a:latin typeface="Cambria Math"/>
                              </a:rPr>
                              <m:t>𝑖</m:t>
                            </m:r>
                          </m:sub>
                        </m:sSub>
                      </m:e>
                    </m:nary>
                  </m:oMath>
                </a14:m>
                <a:r>
                  <a:rPr lang="en-US" dirty="0"/>
                  <a:t>* </a:t>
                </a:r>
                <a14:m>
                  <m:oMath xmlns:m="http://schemas.openxmlformats.org/officeDocument/2006/math">
                    <m:sSub>
                      <m:sSubPr>
                        <m:ctrlPr>
                          <a:rPr lang="en-US" i="1" dirty="0">
                            <a:latin typeface="Cambria Math"/>
                          </a:rPr>
                        </m:ctrlPr>
                      </m:sSubPr>
                      <m:e>
                        <m:r>
                          <a:rPr lang="en-US" i="1" dirty="0">
                            <a:latin typeface="Cambria Math"/>
                          </a:rPr>
                          <m:t>𝑥</m:t>
                        </m:r>
                      </m:e>
                      <m:sub>
                        <m:r>
                          <a:rPr lang="en-US" i="1" dirty="0">
                            <a:latin typeface="Cambria Math"/>
                          </a:rPr>
                          <m:t>𝑖</m:t>
                        </m:r>
                      </m:sub>
                    </m:sSub>
                  </m:oMath>
                </a14:m>
                <a:endParaRPr lang="en-US" dirty="0" smtClean="0"/>
              </a:p>
              <a:p>
                <a:pPr algn="ctr"/>
                <a:r>
                  <a:rPr lang="en-US" dirty="0" smtClean="0"/>
                  <a:t>(Priority Factors) x (Impact Area [EIU])</a:t>
                </a:r>
              </a:p>
              <a:p>
                <a:pPr algn="ctr"/>
                <a:endParaRPr lang="en-US" dirty="0"/>
              </a:p>
              <a:p>
                <a:pPr algn="ctr"/>
                <a:r>
                  <a:rPr lang="en-US" dirty="0" smtClean="0"/>
                  <a:t>(0.35, 0.22, 0.43) x (</a:t>
                </a:r>
                <a:r>
                  <a:rPr lang="en-US" dirty="0"/>
                  <a:t>2.73 [EIU] , 8.58 [EIU] , 932 [EIU] </a:t>
                </a:r>
                <a:r>
                  <a:rPr lang="en-US" dirty="0" smtClean="0"/>
                  <a:t>)</a:t>
                </a:r>
              </a:p>
              <a:p>
                <a:pPr algn="ctr"/>
                <a:endParaRPr lang="en-US" dirty="0"/>
              </a:p>
              <a:p>
                <a:pPr algn="ctr"/>
                <a:r>
                  <a:rPr lang="en-US" dirty="0" smtClean="0"/>
                  <a:t>Weighted Environmental Impact</a:t>
                </a:r>
              </a:p>
              <a:p>
                <a:pPr algn="ctr"/>
                <a:r>
                  <a:rPr lang="en-US" dirty="0" smtClean="0"/>
                  <a:t>((0.35)(2.73) + (0.22)(8.58) + (0.43)(932)[EIU]= </a:t>
                </a:r>
                <a:r>
                  <a:rPr lang="en-US" b="1" dirty="0" smtClean="0"/>
                  <a:t>403.6</a:t>
                </a:r>
                <a:r>
                  <a:rPr lang="en-US" dirty="0" smtClean="0"/>
                  <a:t> [EIU]</a:t>
                </a:r>
              </a:p>
              <a:p>
                <a:pPr algn="ctr"/>
                <a:endParaRPr lang="en-US" dirty="0"/>
              </a:p>
              <a:p>
                <a:pPr algn="ctr"/>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718038" y="1607889"/>
                <a:ext cx="7620000" cy="2862322"/>
              </a:xfrm>
              <a:prstGeom prst="rect">
                <a:avLst/>
              </a:prstGeom>
              <a:blipFill rotWithShape="1">
                <a:blip r:embed="rId3"/>
                <a:stretch>
                  <a:fillRect t="-5544"/>
                </a:stretch>
              </a:blipFill>
            </p:spPr>
            <p:txBody>
              <a:bodyPr/>
              <a:lstStyle/>
              <a:p>
                <a:r>
                  <a:rPr lang="en-US">
                    <a:noFill/>
                  </a:rPr>
                  <a:t> </a:t>
                </a:r>
              </a:p>
            </p:txBody>
          </p:sp>
        </mc:Fallback>
      </mc:AlternateContent>
      <p:sp>
        <p:nvSpPr>
          <p:cNvPr id="8" name="TextBox 7"/>
          <p:cNvSpPr txBox="1"/>
          <p:nvPr/>
        </p:nvSpPr>
        <p:spPr>
          <a:xfrm>
            <a:off x="498231" y="3657600"/>
            <a:ext cx="8229600" cy="2585323"/>
          </a:xfrm>
          <a:prstGeom prst="rect">
            <a:avLst/>
          </a:prstGeom>
          <a:noFill/>
        </p:spPr>
        <p:txBody>
          <a:bodyPr wrap="square" rtlCol="0">
            <a:spAutoFit/>
          </a:bodyPr>
          <a:lstStyle/>
          <a:p>
            <a:pPr algn="ctr"/>
            <a:endParaRPr lang="en-US" dirty="0" smtClean="0"/>
          </a:p>
          <a:p>
            <a:pPr algn="ctr"/>
            <a:r>
              <a:rPr lang="en-US" u="sng" dirty="0" smtClean="0"/>
              <a:t>Other Useful Metrics for Comparison</a:t>
            </a:r>
          </a:p>
          <a:p>
            <a:pPr algn="ctr"/>
            <a:endParaRPr lang="en-US" dirty="0" smtClean="0"/>
          </a:p>
          <a:p>
            <a:pPr marL="285750" indent="-285750">
              <a:buFont typeface="Arial" pitchFamily="34" charset="0"/>
              <a:buChar char="•"/>
            </a:pPr>
            <a:r>
              <a:rPr lang="en-US" dirty="0" smtClean="0"/>
              <a:t>E.I Annuity – [EIU] / [Life Cycle Extension Years]</a:t>
            </a:r>
          </a:p>
          <a:p>
            <a:pPr marL="285750" indent="-285750">
              <a:buFont typeface="Arial" pitchFamily="34" charset="0"/>
              <a:buChar char="•"/>
            </a:pPr>
            <a:endParaRPr lang="en-US" dirty="0"/>
          </a:p>
          <a:p>
            <a:pPr marL="285750" indent="-285750">
              <a:buFont typeface="Arial" pitchFamily="34" charset="0"/>
              <a:buChar char="•"/>
            </a:pPr>
            <a:r>
              <a:rPr lang="en-US" dirty="0" smtClean="0"/>
              <a:t>(E.I)/Area- [EIU]/[Area of Pavement Enhanced]</a:t>
            </a:r>
          </a:p>
          <a:p>
            <a:pPr marL="285750" indent="-285750">
              <a:buFont typeface="Arial" pitchFamily="34" charset="0"/>
              <a:buChar char="•"/>
            </a:pPr>
            <a:endParaRPr lang="en-US" dirty="0"/>
          </a:p>
          <a:p>
            <a:pPr marL="285750" indent="-285750">
              <a:buFont typeface="Arial" pitchFamily="34" charset="0"/>
              <a:buChar char="•"/>
            </a:pPr>
            <a:r>
              <a:rPr lang="en-US" dirty="0" smtClean="0"/>
              <a:t>Economic Sensitivity – [EIU]/[$ Spent]</a:t>
            </a:r>
          </a:p>
          <a:p>
            <a:pPr algn="ctr"/>
            <a:endParaRPr lang="en-US" dirty="0"/>
          </a:p>
        </p:txBody>
      </p:sp>
    </p:spTree>
    <p:extLst>
      <p:ext uri="{BB962C8B-B14F-4D97-AF65-F5344CB8AC3E}">
        <p14:creationId xmlns:p14="http://schemas.microsoft.com/office/powerpoint/2010/main" val="2947728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1143000" y="609600"/>
            <a:ext cx="7620000" cy="685800"/>
          </a:xfrm>
        </p:spPr>
        <p:txBody>
          <a:bodyPr>
            <a:normAutofit/>
          </a:bodyPr>
          <a:lstStyle/>
          <a:p>
            <a:pPr algn="ctr"/>
            <a:r>
              <a:rPr lang="en-US" sz="3000" b="1" i="1" dirty="0" smtClean="0"/>
              <a:t>Airfield: Pavement Preservation</a:t>
            </a:r>
            <a:endParaRPr lang="en-US" sz="3000" b="1" i="1" dirty="0"/>
          </a:p>
        </p:txBody>
      </p:sp>
      <p:sp>
        <p:nvSpPr>
          <p:cNvPr id="7" name="TextBox 6"/>
          <p:cNvSpPr txBox="1"/>
          <p:nvPr/>
        </p:nvSpPr>
        <p:spPr>
          <a:xfrm>
            <a:off x="718038" y="1377057"/>
            <a:ext cx="7620000" cy="369332"/>
          </a:xfrm>
          <a:prstGeom prst="rect">
            <a:avLst/>
          </a:prstGeom>
          <a:noFill/>
        </p:spPr>
        <p:txBody>
          <a:bodyPr wrap="square" rtlCol="0">
            <a:spAutoFit/>
          </a:bodyPr>
          <a:lstStyle/>
          <a:p>
            <a:pPr algn="ctr"/>
            <a:r>
              <a:rPr lang="en-US" dirty="0" smtClean="0">
                <a:latin typeface="+mj-lt"/>
              </a:rPr>
              <a:t>Environmental Impact Metrics: Qualitative</a:t>
            </a:r>
            <a:endParaRPr lang="en-US" dirty="0">
              <a:latin typeface="+mj-lt"/>
            </a:endParaRPr>
          </a:p>
        </p:txBody>
      </p:sp>
      <p:graphicFrame>
        <p:nvGraphicFramePr>
          <p:cNvPr id="3" name="Table 2"/>
          <p:cNvGraphicFramePr>
            <a:graphicFrameLocks noGrp="1"/>
          </p:cNvGraphicFramePr>
          <p:nvPr>
            <p:extLst>
              <p:ext uri="{D42A27DB-BD31-4B8C-83A1-F6EECF244321}">
                <p14:modId xmlns:p14="http://schemas.microsoft.com/office/powerpoint/2010/main" val="3170463131"/>
              </p:ext>
            </p:extLst>
          </p:nvPr>
        </p:nvGraphicFramePr>
        <p:xfrm>
          <a:off x="838201" y="1981200"/>
          <a:ext cx="7499837" cy="1630680"/>
        </p:xfrm>
        <a:graphic>
          <a:graphicData uri="http://schemas.openxmlformats.org/drawingml/2006/table">
            <a:tbl>
              <a:tblPr firstRow="1" bandRow="1">
                <a:tableStyleId>{5C22544A-7EE6-4342-B048-85BDC9FD1C3A}</a:tableStyleId>
              </a:tblPr>
              <a:tblGrid>
                <a:gridCol w="1447799"/>
                <a:gridCol w="1538835"/>
                <a:gridCol w="763284"/>
                <a:gridCol w="1249973"/>
                <a:gridCol w="1249973"/>
                <a:gridCol w="1249973"/>
              </a:tblGrid>
              <a:tr h="370840">
                <a:tc>
                  <a:txBody>
                    <a:bodyPr/>
                    <a:lstStyle/>
                    <a:p>
                      <a:r>
                        <a:rPr lang="en-US" dirty="0" smtClean="0"/>
                        <a:t>Alternative</a:t>
                      </a:r>
                      <a:endParaRPr lang="en-US" dirty="0"/>
                    </a:p>
                  </a:txBody>
                  <a:tcPr/>
                </a:tc>
                <a:tc gridSpan="5">
                  <a:txBody>
                    <a:bodyPr/>
                    <a:lstStyle/>
                    <a:p>
                      <a:pPr algn="ctr"/>
                      <a:r>
                        <a:rPr lang="en-US" dirty="0" smtClean="0"/>
                        <a:t>Impact Categories</a:t>
                      </a:r>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370840">
                <a:tc>
                  <a:txBody>
                    <a:bodyPr/>
                    <a:lstStyle/>
                    <a:p>
                      <a:pPr algn="ctr"/>
                      <a:r>
                        <a:rPr lang="en-US" sz="1400" dirty="0" smtClean="0"/>
                        <a:t>D</a:t>
                      </a:r>
                      <a:endParaRPr lang="en-US" sz="1400" dirty="0"/>
                    </a:p>
                  </a:txBody>
                  <a:tcPr/>
                </a:tc>
                <a:tc>
                  <a:txBody>
                    <a:bodyPr/>
                    <a:lstStyle/>
                    <a:p>
                      <a:pPr algn="ctr"/>
                      <a:r>
                        <a:rPr lang="en-US" sz="1400" dirty="0" smtClean="0"/>
                        <a:t>Resource Conservation</a:t>
                      </a:r>
                      <a:endParaRPr lang="en-US" sz="1400" dirty="0"/>
                    </a:p>
                  </a:txBody>
                  <a:tcPr/>
                </a:tc>
                <a:tc>
                  <a:txBody>
                    <a:bodyPr/>
                    <a:lstStyle/>
                    <a:p>
                      <a:pPr algn="ctr"/>
                      <a:r>
                        <a:rPr lang="en-US" sz="1400" dirty="0" smtClean="0"/>
                        <a:t>Noise</a:t>
                      </a:r>
                      <a:endParaRPr lang="en-US" sz="1400" dirty="0"/>
                    </a:p>
                  </a:txBody>
                  <a:tcPr/>
                </a:tc>
                <a:tc>
                  <a:txBody>
                    <a:bodyPr/>
                    <a:lstStyle/>
                    <a:p>
                      <a:pPr algn="ctr"/>
                      <a:r>
                        <a:rPr lang="en-US" sz="1400" dirty="0" smtClean="0"/>
                        <a:t>G.G.E</a:t>
                      </a:r>
                      <a:endParaRPr lang="en-US" sz="1400" dirty="0"/>
                    </a:p>
                  </a:txBody>
                  <a:tcPr/>
                </a:tc>
                <a:tc>
                  <a:txBody>
                    <a:bodyPr/>
                    <a:lstStyle/>
                    <a:p>
                      <a:pPr algn="ctr"/>
                      <a:r>
                        <a:rPr lang="en-US" sz="1400" dirty="0" smtClean="0"/>
                        <a:t>Water Quality</a:t>
                      </a:r>
                      <a:endParaRPr lang="en-US" sz="1400" dirty="0"/>
                    </a:p>
                  </a:txBody>
                  <a:tcPr/>
                </a:tc>
                <a:tc>
                  <a:txBody>
                    <a:bodyPr/>
                    <a:lstStyle/>
                    <a:p>
                      <a:pPr algn="ctr"/>
                      <a:r>
                        <a:rPr lang="en-US" sz="1400" dirty="0" smtClean="0"/>
                        <a:t>Energy</a:t>
                      </a:r>
                      <a:endParaRPr lang="en-US" sz="1400" dirty="0"/>
                    </a:p>
                  </a:txBody>
                  <a:tcPr/>
                </a:tc>
              </a:tr>
              <a:tr h="370840">
                <a:tc>
                  <a:txBody>
                    <a:bodyPr/>
                    <a:lstStyle/>
                    <a:p>
                      <a:pPr algn="ctr"/>
                      <a:r>
                        <a:rPr lang="en-US" sz="1400" dirty="0" smtClean="0"/>
                        <a:t>Score</a:t>
                      </a:r>
                      <a:endParaRPr lang="en-US" sz="1400" dirty="0"/>
                    </a:p>
                  </a:txBody>
                  <a:tcPr/>
                </a:tc>
                <a:tc>
                  <a:txBody>
                    <a:bodyPr/>
                    <a:lstStyle/>
                    <a:p>
                      <a:pPr algn="ctr"/>
                      <a:r>
                        <a:rPr lang="en-US" sz="1400" dirty="0" smtClean="0"/>
                        <a:t>3</a:t>
                      </a:r>
                      <a:endParaRPr lang="en-US" sz="1400" dirty="0"/>
                    </a:p>
                  </a:txBody>
                  <a:tcPr/>
                </a:tc>
                <a:tc>
                  <a:txBody>
                    <a:bodyPr/>
                    <a:lstStyle/>
                    <a:p>
                      <a:pPr algn="ctr"/>
                      <a:r>
                        <a:rPr lang="en-US" sz="1400" dirty="0" smtClean="0"/>
                        <a:t>1</a:t>
                      </a:r>
                      <a:endParaRPr lang="en-US" sz="1400" dirty="0"/>
                    </a:p>
                  </a:txBody>
                  <a:tcPr/>
                </a:tc>
                <a:tc>
                  <a:txBody>
                    <a:bodyPr/>
                    <a:lstStyle/>
                    <a:p>
                      <a:pPr algn="ctr"/>
                      <a:r>
                        <a:rPr lang="en-US" sz="1400" dirty="0" smtClean="0"/>
                        <a:t>2</a:t>
                      </a:r>
                      <a:endParaRPr lang="en-US" sz="1400" dirty="0"/>
                    </a:p>
                  </a:txBody>
                  <a:tcPr/>
                </a:tc>
                <a:tc>
                  <a:txBody>
                    <a:bodyPr/>
                    <a:lstStyle/>
                    <a:p>
                      <a:pPr algn="ctr"/>
                      <a:r>
                        <a:rPr lang="en-US" sz="1400" dirty="0" smtClean="0"/>
                        <a:t>0</a:t>
                      </a:r>
                      <a:endParaRPr lang="en-US" sz="1400" dirty="0"/>
                    </a:p>
                  </a:txBody>
                  <a:tcPr/>
                </a:tc>
                <a:tc>
                  <a:txBody>
                    <a:bodyPr/>
                    <a:lstStyle/>
                    <a:p>
                      <a:pPr algn="ctr"/>
                      <a:r>
                        <a:rPr lang="en-US" sz="1400" dirty="0" smtClean="0"/>
                        <a:t>4</a:t>
                      </a:r>
                      <a:endParaRPr lang="en-US" sz="1400" dirty="0"/>
                    </a:p>
                  </a:txBody>
                  <a:tcPr/>
                </a:tc>
              </a:tr>
              <a:tr h="370840">
                <a:tc>
                  <a:txBody>
                    <a:bodyPr/>
                    <a:lstStyle/>
                    <a:p>
                      <a:pPr algn="ctr"/>
                      <a:r>
                        <a:rPr lang="en-US" sz="1400" dirty="0" smtClean="0"/>
                        <a:t>Priority</a:t>
                      </a:r>
                      <a:r>
                        <a:rPr lang="en-US" sz="1400" baseline="0" dirty="0" smtClean="0"/>
                        <a:t> Factor</a:t>
                      </a:r>
                      <a:endParaRPr lang="en-US" sz="1400" dirty="0"/>
                    </a:p>
                  </a:txBody>
                  <a:tcPr/>
                </a:tc>
                <a:tc>
                  <a:txBody>
                    <a:bodyPr/>
                    <a:lstStyle/>
                    <a:p>
                      <a:pPr algn="ctr"/>
                      <a:r>
                        <a:rPr lang="en-US" sz="1400" dirty="0" smtClean="0"/>
                        <a:t>.3</a:t>
                      </a:r>
                      <a:endParaRPr lang="en-US" sz="1400" dirty="0"/>
                    </a:p>
                  </a:txBody>
                  <a:tcPr/>
                </a:tc>
                <a:tc>
                  <a:txBody>
                    <a:bodyPr/>
                    <a:lstStyle/>
                    <a:p>
                      <a:pPr algn="ctr"/>
                      <a:r>
                        <a:rPr lang="en-US" sz="1400" dirty="0" smtClean="0"/>
                        <a:t>.01</a:t>
                      </a:r>
                      <a:endParaRPr lang="en-US" sz="1400" dirty="0"/>
                    </a:p>
                  </a:txBody>
                  <a:tcPr/>
                </a:tc>
                <a:tc>
                  <a:txBody>
                    <a:bodyPr/>
                    <a:lstStyle/>
                    <a:p>
                      <a:pPr algn="ctr"/>
                      <a:r>
                        <a:rPr lang="en-US" sz="1400" dirty="0" smtClean="0"/>
                        <a:t>.19</a:t>
                      </a:r>
                      <a:endParaRPr lang="en-US" sz="1400" dirty="0"/>
                    </a:p>
                  </a:txBody>
                  <a:tcPr/>
                </a:tc>
                <a:tc>
                  <a:txBody>
                    <a:bodyPr/>
                    <a:lstStyle/>
                    <a:p>
                      <a:pPr algn="ctr"/>
                      <a:r>
                        <a:rPr lang="en-US" sz="1400" dirty="0" smtClean="0"/>
                        <a:t>.1</a:t>
                      </a:r>
                      <a:endParaRPr lang="en-US" sz="1400" dirty="0"/>
                    </a:p>
                  </a:txBody>
                  <a:tcPr/>
                </a:tc>
                <a:tc>
                  <a:txBody>
                    <a:bodyPr/>
                    <a:lstStyle/>
                    <a:p>
                      <a:pPr algn="ctr"/>
                      <a:r>
                        <a:rPr lang="en-US" sz="1400" dirty="0" smtClean="0"/>
                        <a:t>.4</a:t>
                      </a:r>
                      <a:endParaRPr lang="en-US" sz="1400" dirty="0"/>
                    </a:p>
                  </a:txBody>
                  <a:tcPr/>
                </a:tc>
              </a:tr>
            </a:tbl>
          </a:graphicData>
        </a:graphic>
      </p:graphicFrame>
      <p:sp>
        <p:nvSpPr>
          <p:cNvPr id="5" name="TextBox 4"/>
          <p:cNvSpPr txBox="1"/>
          <p:nvPr/>
        </p:nvSpPr>
        <p:spPr>
          <a:xfrm>
            <a:off x="838200" y="3886200"/>
            <a:ext cx="7499838" cy="1754326"/>
          </a:xfrm>
          <a:prstGeom prst="rect">
            <a:avLst/>
          </a:prstGeom>
          <a:noFill/>
        </p:spPr>
        <p:txBody>
          <a:bodyPr wrap="square" rtlCol="0">
            <a:spAutoFit/>
          </a:bodyPr>
          <a:lstStyle/>
          <a:p>
            <a:pPr algn="ctr"/>
            <a:r>
              <a:rPr lang="en-US" dirty="0" smtClean="0"/>
              <a:t>Scoring based on qualitative assessment of E.I</a:t>
            </a:r>
          </a:p>
          <a:p>
            <a:pPr algn="ctr"/>
            <a:endParaRPr lang="en-US" dirty="0" smtClean="0"/>
          </a:p>
          <a:p>
            <a:pPr algn="ctr"/>
            <a:r>
              <a:rPr lang="en-US" dirty="0" smtClean="0"/>
              <a:t>Score=0, No Environmental Impact</a:t>
            </a:r>
          </a:p>
          <a:p>
            <a:pPr algn="ctr"/>
            <a:r>
              <a:rPr lang="en-US" dirty="0" smtClean="0"/>
              <a:t>Score=5, Severe Environmental Impact </a:t>
            </a:r>
          </a:p>
          <a:p>
            <a:pPr algn="ctr"/>
            <a:endParaRPr lang="en-US" dirty="0"/>
          </a:p>
          <a:p>
            <a:pPr algn="ctr"/>
            <a:r>
              <a:rPr lang="en-US" dirty="0" smtClean="0"/>
              <a:t>Priority Factor implemented the same way as a weighting system.</a:t>
            </a:r>
            <a:endParaRPr lang="en-US" dirty="0"/>
          </a:p>
        </p:txBody>
      </p:sp>
    </p:spTree>
    <p:extLst>
      <p:ext uri="{BB962C8B-B14F-4D97-AF65-F5344CB8AC3E}">
        <p14:creationId xmlns:p14="http://schemas.microsoft.com/office/powerpoint/2010/main" val="21037098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1143000" y="609600"/>
            <a:ext cx="7620000" cy="685800"/>
          </a:xfrm>
        </p:spPr>
        <p:txBody>
          <a:bodyPr>
            <a:normAutofit/>
          </a:bodyPr>
          <a:lstStyle/>
          <a:p>
            <a:pPr algn="ctr"/>
            <a:r>
              <a:rPr lang="en-US" sz="3000" b="1" i="1" dirty="0" smtClean="0"/>
              <a:t>Airfield: Pavement Preservation</a:t>
            </a:r>
            <a:endParaRPr lang="en-US" sz="3000" b="1" i="1" dirty="0"/>
          </a:p>
        </p:txBody>
      </p:sp>
      <p:sp>
        <p:nvSpPr>
          <p:cNvPr id="7" name="TextBox 6"/>
          <p:cNvSpPr txBox="1"/>
          <p:nvPr/>
        </p:nvSpPr>
        <p:spPr>
          <a:xfrm>
            <a:off x="718038" y="1377057"/>
            <a:ext cx="7620000" cy="369332"/>
          </a:xfrm>
          <a:prstGeom prst="rect">
            <a:avLst/>
          </a:prstGeom>
          <a:noFill/>
        </p:spPr>
        <p:txBody>
          <a:bodyPr wrap="square" rtlCol="0">
            <a:spAutoFit/>
          </a:bodyPr>
          <a:lstStyle/>
          <a:p>
            <a:pPr algn="ctr"/>
            <a:r>
              <a:rPr lang="en-US" dirty="0" smtClean="0">
                <a:latin typeface="+mj-lt"/>
              </a:rPr>
              <a:t>Environmental Impact Evaluation:</a:t>
            </a:r>
            <a:r>
              <a:rPr lang="en-US" dirty="0">
                <a:latin typeface="+mj-lt"/>
              </a:rPr>
              <a:t> </a:t>
            </a:r>
            <a:r>
              <a:rPr lang="en-US" dirty="0" smtClean="0">
                <a:latin typeface="+mj-lt"/>
              </a:rPr>
              <a:t>Qualitative</a:t>
            </a:r>
            <a:endParaRPr lang="en-US" dirty="0">
              <a:latin typeface="+mj-lt"/>
            </a:endParaRPr>
          </a:p>
        </p:txBody>
      </p:sp>
      <mc:AlternateContent xmlns:mc="http://schemas.openxmlformats.org/markup-compatibility/2006" xmlns:a14="http://schemas.microsoft.com/office/drawing/2010/main">
        <mc:Choice Requires="a14">
          <p:sp>
            <p:nvSpPr>
              <p:cNvPr id="3" name="TextBox 2"/>
              <p:cNvSpPr txBox="1"/>
              <p:nvPr/>
            </p:nvSpPr>
            <p:spPr>
              <a:xfrm>
                <a:off x="533400" y="1905000"/>
                <a:ext cx="8001000" cy="3970318"/>
              </a:xfrm>
              <a:prstGeom prst="rect">
                <a:avLst/>
              </a:prstGeom>
              <a:noFill/>
            </p:spPr>
            <p:txBody>
              <a:bodyPr wrap="square" rtlCol="0">
                <a:spAutoFit/>
              </a:bodyPr>
              <a:lstStyle/>
              <a:p>
                <a:pPr algn="ctr"/>
                <a:r>
                  <a:rPr lang="en-US" dirty="0" smtClean="0"/>
                  <a:t>Same us of </a:t>
                </a:r>
                <a:r>
                  <a:rPr lang="en-US" dirty="0"/>
                  <a:t>Objective Function Modeling = </a:t>
                </a:r>
                <a14:m>
                  <m:oMath xmlns:m="http://schemas.openxmlformats.org/officeDocument/2006/math">
                    <m:nary>
                      <m:naryPr>
                        <m:chr m:val="∑"/>
                        <m:subHide m:val="on"/>
                        <m:supHide m:val="on"/>
                        <m:ctrlPr>
                          <a:rPr lang="en-US" i="1">
                            <a:latin typeface="Cambria Math"/>
                          </a:rPr>
                        </m:ctrlPr>
                      </m:naryPr>
                      <m:sub/>
                      <m:sup/>
                      <m:e>
                        <m:sSub>
                          <m:sSubPr>
                            <m:ctrlPr>
                              <a:rPr lang="en-US" i="1">
                                <a:latin typeface="Cambria Math"/>
                              </a:rPr>
                            </m:ctrlPr>
                          </m:sSubPr>
                          <m:e>
                            <m:r>
                              <m:rPr>
                                <m:sty m:val="p"/>
                              </m:rPr>
                              <a:rPr lang="el-GR" i="1">
                                <a:solidFill>
                                  <a:prstClr val="black"/>
                                </a:solidFill>
                                <a:latin typeface="Cambria Math"/>
                              </a:rPr>
                              <m:t>β</m:t>
                            </m:r>
                          </m:e>
                          <m:sub>
                            <m:r>
                              <a:rPr lang="en-US" i="1">
                                <a:latin typeface="Cambria Math"/>
                              </a:rPr>
                              <m:t>𝑖</m:t>
                            </m:r>
                          </m:sub>
                        </m:sSub>
                      </m:e>
                    </m:nary>
                  </m:oMath>
                </a14:m>
                <a:r>
                  <a:rPr lang="en-US" dirty="0"/>
                  <a:t>* </a:t>
                </a:r>
                <a14:m>
                  <m:oMath xmlns:m="http://schemas.openxmlformats.org/officeDocument/2006/math">
                    <m:sSub>
                      <m:sSubPr>
                        <m:ctrlPr>
                          <a:rPr lang="en-US" i="1" dirty="0">
                            <a:latin typeface="Cambria Math"/>
                          </a:rPr>
                        </m:ctrlPr>
                      </m:sSubPr>
                      <m:e>
                        <m:r>
                          <a:rPr lang="en-US" i="1" dirty="0">
                            <a:latin typeface="Cambria Math"/>
                          </a:rPr>
                          <m:t>𝑥</m:t>
                        </m:r>
                      </m:e>
                      <m:sub>
                        <m:r>
                          <a:rPr lang="en-US" i="1" dirty="0">
                            <a:latin typeface="Cambria Math"/>
                          </a:rPr>
                          <m:t>𝑖</m:t>
                        </m:r>
                      </m:sub>
                    </m:sSub>
                  </m:oMath>
                </a14:m>
                <a:endParaRPr lang="en-US" dirty="0" smtClean="0"/>
              </a:p>
              <a:p>
                <a:pPr algn="ctr"/>
                <a:endParaRPr lang="en-US" dirty="0"/>
              </a:p>
              <a:p>
                <a:pPr algn="ctr"/>
                <a:r>
                  <a:rPr lang="en-US" dirty="0" smtClean="0"/>
                  <a:t>Environmental Impact Score (Unweighted)</a:t>
                </a:r>
              </a:p>
              <a:p>
                <a:pPr algn="ctr"/>
                <a:endParaRPr lang="en-US" dirty="0" smtClean="0"/>
              </a:p>
              <a:p>
                <a:pPr algn="ctr"/>
                <a:r>
                  <a:rPr lang="en-US" dirty="0" smtClean="0"/>
                  <a:t>= ( 1) x (E.I Category Score)</a:t>
                </a:r>
              </a:p>
              <a:p>
                <a:pPr algn="ctr"/>
                <a:r>
                  <a:rPr lang="en-US" dirty="0" smtClean="0"/>
                  <a:t>= (1)(3+1+2+0+4)= </a:t>
                </a:r>
                <a:r>
                  <a:rPr lang="en-US" b="1" dirty="0" smtClean="0"/>
                  <a:t>10</a:t>
                </a:r>
              </a:p>
              <a:p>
                <a:pPr algn="ctr"/>
                <a:endParaRPr lang="en-US" b="1" dirty="0"/>
              </a:p>
              <a:p>
                <a:pPr algn="ctr"/>
                <a:r>
                  <a:rPr lang="en-US" dirty="0" smtClean="0"/>
                  <a:t>Weighted Environmental Impact Score</a:t>
                </a:r>
              </a:p>
              <a:p>
                <a:pPr algn="ctr"/>
                <a:endParaRPr lang="en-US" dirty="0" smtClean="0"/>
              </a:p>
              <a:p>
                <a:pPr lvl="0" algn="ctr"/>
                <a:r>
                  <a:rPr lang="en-US" dirty="0">
                    <a:solidFill>
                      <a:prstClr val="black"/>
                    </a:solidFill>
                  </a:rPr>
                  <a:t>= ( </a:t>
                </a:r>
                <a:r>
                  <a:rPr lang="en-US" dirty="0" smtClean="0">
                    <a:solidFill>
                      <a:prstClr val="black"/>
                    </a:solidFill>
                  </a:rPr>
                  <a:t>Priority Factors) </a:t>
                </a:r>
                <a:r>
                  <a:rPr lang="en-US" dirty="0">
                    <a:solidFill>
                      <a:prstClr val="black"/>
                    </a:solidFill>
                  </a:rPr>
                  <a:t>x (E.I Category Score</a:t>
                </a:r>
                <a:r>
                  <a:rPr lang="en-US" dirty="0" smtClean="0">
                    <a:solidFill>
                      <a:prstClr val="black"/>
                    </a:solidFill>
                  </a:rPr>
                  <a:t>)</a:t>
                </a:r>
              </a:p>
              <a:p>
                <a:pPr lvl="0" algn="ctr"/>
                <a:r>
                  <a:rPr lang="en-US" dirty="0" smtClean="0">
                    <a:solidFill>
                      <a:prstClr val="black"/>
                    </a:solidFill>
                  </a:rPr>
                  <a:t>= ((.3)(3) +(.01)(1)+(.19)(2)+(.1)(0)+(.4)(4))= </a:t>
                </a:r>
                <a:r>
                  <a:rPr lang="en-US" b="1" dirty="0" smtClean="0">
                    <a:solidFill>
                      <a:prstClr val="black"/>
                    </a:solidFill>
                  </a:rPr>
                  <a:t>2.89</a:t>
                </a:r>
                <a:r>
                  <a:rPr lang="en-US" dirty="0" smtClean="0">
                    <a:solidFill>
                      <a:prstClr val="black"/>
                    </a:solidFill>
                  </a:rPr>
                  <a:t> </a:t>
                </a:r>
                <a:endParaRPr lang="en-US" dirty="0">
                  <a:solidFill>
                    <a:prstClr val="black"/>
                  </a:solidFill>
                </a:endParaRPr>
              </a:p>
              <a:p>
                <a:pPr algn="ctr"/>
                <a:endParaRPr lang="en-US" dirty="0" smtClean="0"/>
              </a:p>
              <a:p>
                <a:pPr algn="ctr"/>
                <a:endParaRPr lang="en-US" dirty="0" smtClean="0"/>
              </a:p>
              <a:p>
                <a:pPr algn="ctr"/>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33400" y="1905000"/>
                <a:ext cx="8001000" cy="3970318"/>
              </a:xfrm>
              <a:prstGeom prst="rect">
                <a:avLst/>
              </a:prstGeom>
              <a:blipFill rotWithShape="1">
                <a:blip r:embed="rId3"/>
                <a:stretch>
                  <a:fillRect t="-10906"/>
                </a:stretch>
              </a:blipFill>
            </p:spPr>
            <p:txBody>
              <a:bodyPr/>
              <a:lstStyle/>
              <a:p>
                <a:r>
                  <a:rPr lang="en-US">
                    <a:noFill/>
                  </a:rPr>
                  <a:t> </a:t>
                </a:r>
              </a:p>
            </p:txBody>
          </p:sp>
        </mc:Fallback>
      </mc:AlternateContent>
    </p:spTree>
    <p:extLst>
      <p:ext uri="{BB962C8B-B14F-4D97-AF65-F5344CB8AC3E}">
        <p14:creationId xmlns:p14="http://schemas.microsoft.com/office/powerpoint/2010/main" val="670360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914400" y="685800"/>
            <a:ext cx="7543800" cy="1143000"/>
          </a:xfrm>
        </p:spPr>
        <p:txBody>
          <a:bodyPr>
            <a:normAutofit/>
          </a:bodyPr>
          <a:lstStyle/>
          <a:p>
            <a:pPr algn="ctr"/>
            <a:r>
              <a:rPr lang="en-US" sz="3000" b="1" i="1" dirty="0" smtClean="0"/>
              <a:t>Sustainable Airport Design &amp; Evaluation</a:t>
            </a:r>
            <a:endParaRPr lang="en-US" sz="3000" b="1"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9681" y="5181599"/>
            <a:ext cx="1248285" cy="1193361"/>
          </a:xfrm>
          <a:prstGeom prst="rect">
            <a:avLst/>
          </a:prstGeom>
        </p:spPr>
      </p:pic>
      <p:pic>
        <p:nvPicPr>
          <p:cNvPr id="2050" name="Picture 2" descr="Sustainability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400" y="2019300"/>
            <a:ext cx="5740400" cy="4305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24200" y="1838980"/>
            <a:ext cx="2362200" cy="523220"/>
          </a:xfrm>
          <a:prstGeom prst="rect">
            <a:avLst/>
          </a:prstGeom>
          <a:noFill/>
        </p:spPr>
        <p:txBody>
          <a:bodyPr wrap="square" rtlCol="0">
            <a:spAutoFit/>
          </a:bodyPr>
          <a:lstStyle/>
          <a:p>
            <a:r>
              <a:rPr lang="en-US" sz="2800" dirty="0" smtClean="0">
                <a:latin typeface="Adobe Garamond Pro Bold" pitchFamily="18" charset="0"/>
              </a:rPr>
              <a:t>Sustainability</a:t>
            </a:r>
            <a:endParaRPr lang="en-US" sz="2800" dirty="0">
              <a:latin typeface="Adobe Garamond Pro Bold" pitchFamily="18" charset="0"/>
            </a:endParaRPr>
          </a:p>
        </p:txBody>
      </p:sp>
      <p:sp>
        <p:nvSpPr>
          <p:cNvPr id="7" name="Rectangle 6"/>
          <p:cNvSpPr/>
          <p:nvPr/>
        </p:nvSpPr>
        <p:spPr>
          <a:xfrm>
            <a:off x="1752600" y="5849779"/>
            <a:ext cx="4953000" cy="246221"/>
          </a:xfrm>
          <a:prstGeom prst="rect">
            <a:avLst/>
          </a:prstGeom>
        </p:spPr>
        <p:txBody>
          <a:bodyPr wrap="square">
            <a:spAutoFit/>
          </a:bodyPr>
          <a:lstStyle/>
          <a:p>
            <a:r>
              <a:rPr lang="en-US" sz="1000" dirty="0">
                <a:solidFill>
                  <a:srgbClr val="7030A0"/>
                </a:solidFill>
              </a:rPr>
              <a:t>http://www.sustainability.umd.edu/content/about/what_is_sustainability.php</a:t>
            </a:r>
          </a:p>
        </p:txBody>
      </p:sp>
    </p:spTree>
    <p:extLst>
      <p:ext uri="{BB962C8B-B14F-4D97-AF65-F5344CB8AC3E}">
        <p14:creationId xmlns:p14="http://schemas.microsoft.com/office/powerpoint/2010/main" val="4731452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1143000" y="609600"/>
            <a:ext cx="7620000" cy="685800"/>
          </a:xfrm>
        </p:spPr>
        <p:txBody>
          <a:bodyPr>
            <a:normAutofit/>
          </a:bodyPr>
          <a:lstStyle/>
          <a:p>
            <a:pPr algn="ctr"/>
            <a:r>
              <a:rPr lang="en-US" sz="3000" b="1" i="1" dirty="0" smtClean="0"/>
              <a:t>Airfield: Pavement Preservation</a:t>
            </a:r>
            <a:endParaRPr lang="en-US" sz="3000" b="1" i="1" dirty="0"/>
          </a:p>
        </p:txBody>
      </p:sp>
      <p:sp>
        <p:nvSpPr>
          <p:cNvPr id="7" name="TextBox 6"/>
          <p:cNvSpPr txBox="1"/>
          <p:nvPr/>
        </p:nvSpPr>
        <p:spPr>
          <a:xfrm>
            <a:off x="718038" y="1377057"/>
            <a:ext cx="7620000" cy="646331"/>
          </a:xfrm>
          <a:prstGeom prst="rect">
            <a:avLst/>
          </a:prstGeom>
          <a:noFill/>
        </p:spPr>
        <p:txBody>
          <a:bodyPr wrap="square" rtlCol="0">
            <a:spAutoFit/>
          </a:bodyPr>
          <a:lstStyle/>
          <a:p>
            <a:pPr algn="ctr"/>
            <a:r>
              <a:rPr lang="en-US" dirty="0" smtClean="0">
                <a:latin typeface="+mj-lt"/>
              </a:rPr>
              <a:t>Environmental Impact Evaluation</a:t>
            </a:r>
            <a:r>
              <a:rPr lang="en-US" dirty="0">
                <a:latin typeface="+mj-lt"/>
              </a:rPr>
              <a:t> </a:t>
            </a:r>
            <a:r>
              <a:rPr lang="en-US" dirty="0" smtClean="0">
                <a:latin typeface="+mj-lt"/>
              </a:rPr>
              <a:t>of Pavement Preservation Practice Alternatives</a:t>
            </a:r>
            <a:endParaRPr lang="en-US" dirty="0">
              <a:latin typeface="+mj-lt"/>
            </a:endParaRPr>
          </a:p>
        </p:txBody>
      </p:sp>
      <p:sp>
        <p:nvSpPr>
          <p:cNvPr id="3" name="TextBox 2"/>
          <p:cNvSpPr txBox="1"/>
          <p:nvPr/>
        </p:nvSpPr>
        <p:spPr>
          <a:xfrm>
            <a:off x="533400" y="1905000"/>
            <a:ext cx="8001000" cy="3693319"/>
          </a:xfrm>
          <a:prstGeom prst="rect">
            <a:avLst/>
          </a:prstGeom>
          <a:noFill/>
        </p:spPr>
        <p:txBody>
          <a:bodyPr wrap="square" rtlCol="0">
            <a:spAutoFit/>
          </a:bodyPr>
          <a:lstStyle/>
          <a:p>
            <a:pPr algn="ctr"/>
            <a:endParaRPr lang="en-US" dirty="0"/>
          </a:p>
          <a:p>
            <a:pPr algn="ctr"/>
            <a:r>
              <a:rPr lang="en-US" u="sng" dirty="0" smtClean="0"/>
              <a:t>Future Work</a:t>
            </a:r>
          </a:p>
          <a:p>
            <a:pPr marL="285750" indent="-285750">
              <a:buFont typeface="Arial" pitchFamily="34" charset="0"/>
              <a:buChar char="•"/>
            </a:pPr>
            <a:r>
              <a:rPr lang="en-US" dirty="0" smtClean="0"/>
              <a:t>Implement Case Studies with diverse range of airports.</a:t>
            </a:r>
          </a:p>
          <a:p>
            <a:pPr marL="285750" indent="-285750">
              <a:buFont typeface="Arial" pitchFamily="34" charset="0"/>
              <a:buChar char="•"/>
            </a:pPr>
            <a:r>
              <a:rPr lang="en-US" dirty="0" smtClean="0"/>
              <a:t>Increase the level of precision to include several units within an impact category with corresponding ranking factors.</a:t>
            </a:r>
          </a:p>
          <a:p>
            <a:pPr marL="285750" indent="-285750">
              <a:buFont typeface="Arial" pitchFamily="34" charset="0"/>
              <a:buChar char="•"/>
            </a:pPr>
            <a:r>
              <a:rPr lang="en-US" dirty="0" smtClean="0"/>
              <a:t>Develop more applicable units of environmental impact</a:t>
            </a:r>
          </a:p>
          <a:p>
            <a:pPr marL="285750" indent="-285750">
              <a:buFont typeface="Arial" pitchFamily="34" charset="0"/>
              <a:buChar char="•"/>
            </a:pPr>
            <a:r>
              <a:rPr lang="en-US" dirty="0" smtClean="0"/>
              <a:t>Find a way to incorporate Environmental Impact directly into Life-Cycle and Benefit/Cost Analyses.</a:t>
            </a:r>
          </a:p>
          <a:p>
            <a:pPr marL="285750" indent="-285750">
              <a:buFont typeface="Arial" pitchFamily="34" charset="0"/>
              <a:buChar char="•"/>
            </a:pPr>
            <a:r>
              <a:rPr lang="en-US" dirty="0" smtClean="0"/>
              <a:t>Encourage Research of Direct Impacts of Pavement Preservation Practices to the Environment</a:t>
            </a:r>
          </a:p>
          <a:p>
            <a:pPr marL="285750" indent="-285750">
              <a:buFont typeface="Arial" pitchFamily="34" charset="0"/>
              <a:buChar char="•"/>
            </a:pPr>
            <a:endParaRPr lang="en-US" dirty="0" smtClean="0"/>
          </a:p>
          <a:p>
            <a:pPr algn="ctr"/>
            <a:endParaRPr lang="en-US" dirty="0" smtClean="0"/>
          </a:p>
          <a:p>
            <a:pPr algn="ctr"/>
            <a:endParaRPr lang="en-US" dirty="0"/>
          </a:p>
        </p:txBody>
      </p:sp>
    </p:spTree>
    <p:extLst>
      <p:ext uri="{BB962C8B-B14F-4D97-AF65-F5344CB8AC3E}">
        <p14:creationId xmlns:p14="http://schemas.microsoft.com/office/powerpoint/2010/main" val="36262882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2286000" y="762000"/>
            <a:ext cx="4495800" cy="609600"/>
          </a:xfrm>
        </p:spPr>
        <p:txBody>
          <a:bodyPr>
            <a:normAutofit/>
          </a:bodyPr>
          <a:lstStyle/>
          <a:p>
            <a:pPr algn="ctr"/>
            <a:r>
              <a:rPr lang="en-US" sz="3000" b="1" i="1" dirty="0" smtClean="0"/>
              <a:t>Airfield: Water </a:t>
            </a:r>
            <a:endParaRPr lang="en-US" sz="3000" b="1"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3351" y="5364377"/>
            <a:ext cx="1163831" cy="1112623"/>
          </a:xfrm>
          <a:prstGeom prst="rect">
            <a:avLst/>
          </a:prstGeom>
        </p:spPr>
      </p:pic>
      <p:pic>
        <p:nvPicPr>
          <p:cNvPr id="3074" name="Picture 2" descr="http://farm9.staticflickr.com/8196/8133736313_fd76f01a1d_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600200"/>
            <a:ext cx="6254151" cy="4419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43000" y="6002179"/>
            <a:ext cx="4038600" cy="246221"/>
          </a:xfrm>
          <a:prstGeom prst="rect">
            <a:avLst/>
          </a:prstGeom>
        </p:spPr>
        <p:txBody>
          <a:bodyPr wrap="square">
            <a:spAutoFit/>
          </a:bodyPr>
          <a:lstStyle/>
          <a:p>
            <a:r>
              <a:rPr lang="en-US" sz="1000" dirty="0">
                <a:solidFill>
                  <a:srgbClr val="7030A0"/>
                </a:solidFill>
              </a:rPr>
              <a:t>http://www.flickr.com/photos/jimbob_malone/8133736313/</a:t>
            </a:r>
          </a:p>
        </p:txBody>
      </p:sp>
    </p:spTree>
    <p:extLst>
      <p:ext uri="{BB962C8B-B14F-4D97-AF65-F5344CB8AC3E}">
        <p14:creationId xmlns:p14="http://schemas.microsoft.com/office/powerpoint/2010/main" val="10994428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2362200" y="656848"/>
            <a:ext cx="4343400" cy="714752"/>
          </a:xfrm>
        </p:spPr>
        <p:txBody>
          <a:bodyPr>
            <a:normAutofit/>
          </a:bodyPr>
          <a:lstStyle/>
          <a:p>
            <a:pPr algn="ctr"/>
            <a:r>
              <a:rPr lang="en-US" sz="3000" b="1" i="1" dirty="0"/>
              <a:t>Airfield: Water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7306" y="5410200"/>
            <a:ext cx="1139493" cy="1089356"/>
          </a:xfrm>
          <a:prstGeom prst="rect">
            <a:avLst/>
          </a:prstGeom>
        </p:spPr>
      </p:pic>
      <p:sp>
        <p:nvSpPr>
          <p:cNvPr id="8" name="Rectangle 7"/>
          <p:cNvSpPr/>
          <p:nvPr/>
        </p:nvSpPr>
        <p:spPr>
          <a:xfrm>
            <a:off x="2667000" y="1371600"/>
            <a:ext cx="4191000" cy="400110"/>
          </a:xfrm>
          <a:prstGeom prst="rect">
            <a:avLst/>
          </a:prstGeom>
        </p:spPr>
        <p:txBody>
          <a:bodyPr wrap="square">
            <a:spAutoFit/>
          </a:bodyPr>
          <a:lstStyle/>
          <a:p>
            <a:r>
              <a:rPr lang="en-US" sz="2000" b="1" i="1" dirty="0" smtClean="0">
                <a:latin typeface="+mj-lt"/>
              </a:rPr>
              <a:t>Problem: Water contamination</a:t>
            </a:r>
            <a:endParaRPr lang="en-US" sz="2000" b="1" i="1" dirty="0">
              <a:latin typeface="+mj-lt"/>
            </a:endParaRPr>
          </a:p>
        </p:txBody>
      </p:sp>
      <p:sp>
        <p:nvSpPr>
          <p:cNvPr id="9" name="Rectangle 8"/>
          <p:cNvSpPr/>
          <p:nvPr/>
        </p:nvSpPr>
        <p:spPr>
          <a:xfrm>
            <a:off x="533400" y="1897082"/>
            <a:ext cx="3281933" cy="3970318"/>
          </a:xfrm>
          <a:prstGeom prst="rect">
            <a:avLst/>
          </a:prstGeom>
        </p:spPr>
        <p:txBody>
          <a:bodyPr wrap="square">
            <a:spAutoFit/>
          </a:bodyPr>
          <a:lstStyle/>
          <a:p>
            <a:pPr marL="285750" indent="-285750">
              <a:buFont typeface="Arial" pitchFamily="34" charset="0"/>
              <a:buChar char="•"/>
            </a:pPr>
            <a:r>
              <a:rPr lang="en-US" dirty="0"/>
              <a:t>L</a:t>
            </a:r>
            <a:r>
              <a:rPr lang="en-US" dirty="0" smtClean="0"/>
              <a:t>eakages </a:t>
            </a:r>
            <a:r>
              <a:rPr lang="en-US" dirty="0"/>
              <a:t>of </a:t>
            </a:r>
            <a:r>
              <a:rPr lang="en-US" dirty="0" smtClean="0"/>
              <a:t>fuel, solvents</a:t>
            </a:r>
            <a:r>
              <a:rPr lang="en-US" dirty="0"/>
              <a:t>, paints, oil, grease, </a:t>
            </a:r>
            <a:r>
              <a:rPr lang="en-US" dirty="0" smtClean="0"/>
              <a:t>and detergents are inevitable</a:t>
            </a:r>
          </a:p>
          <a:p>
            <a:pPr marL="285750" indent="-285750">
              <a:buFont typeface="Arial" pitchFamily="34" charset="0"/>
              <a:buChar char="•"/>
            </a:pPr>
            <a:endParaRPr lang="en-US" dirty="0" smtClean="0"/>
          </a:p>
          <a:p>
            <a:pPr marL="285750" indent="-285750">
              <a:buFont typeface="Arial" pitchFamily="34" charset="0"/>
              <a:buChar char="•"/>
            </a:pPr>
            <a:r>
              <a:rPr lang="en-US" dirty="0" smtClean="0"/>
              <a:t>Fuel </a:t>
            </a:r>
            <a:r>
              <a:rPr lang="en-US" dirty="0"/>
              <a:t>is </a:t>
            </a:r>
            <a:r>
              <a:rPr lang="en-US" dirty="0" smtClean="0"/>
              <a:t>toxic, </a:t>
            </a:r>
            <a:r>
              <a:rPr lang="en-US" dirty="0"/>
              <a:t>and exerts a high biochemical oxygen demand (BOD).  </a:t>
            </a:r>
            <a:endParaRPr lang="en-US" dirty="0" smtClean="0"/>
          </a:p>
          <a:p>
            <a:pPr marL="285750" indent="-285750">
              <a:buFont typeface="Arial" pitchFamily="34" charset="0"/>
              <a:buChar char="•"/>
            </a:pPr>
            <a:endParaRPr lang="en-US" dirty="0" smtClean="0"/>
          </a:p>
          <a:p>
            <a:pPr marL="285750" indent="-285750">
              <a:buFont typeface="Arial" pitchFamily="34" charset="0"/>
              <a:buChar char="•"/>
            </a:pPr>
            <a:r>
              <a:rPr lang="en-US" dirty="0" smtClean="0"/>
              <a:t>Many </a:t>
            </a:r>
            <a:r>
              <a:rPr lang="en-US" dirty="0"/>
              <a:t>detergents </a:t>
            </a:r>
            <a:r>
              <a:rPr lang="en-US" dirty="0" smtClean="0"/>
              <a:t> contain </a:t>
            </a:r>
            <a:r>
              <a:rPr lang="en-US" dirty="0"/>
              <a:t>high levels of phosphates and </a:t>
            </a:r>
            <a:r>
              <a:rPr lang="en-US" dirty="0" smtClean="0"/>
              <a:t>contribute </a:t>
            </a:r>
            <a:r>
              <a:rPr lang="en-US" dirty="0"/>
              <a:t>to </a:t>
            </a:r>
            <a:r>
              <a:rPr lang="en-US" dirty="0" smtClean="0"/>
              <a:t>eutrophication.</a:t>
            </a:r>
            <a:endParaRPr lang="en-US" dirty="0"/>
          </a:p>
        </p:txBody>
      </p:sp>
      <p:pic>
        <p:nvPicPr>
          <p:cNvPr id="4100" name="Picture 4" descr="http://allisonkilkenny.com/wp-content/uploads/2010/09/Fish+Kill+9-10-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5333" y="1981200"/>
            <a:ext cx="4648586" cy="3352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867400" y="5257800"/>
            <a:ext cx="3200432" cy="246221"/>
          </a:xfrm>
          <a:prstGeom prst="rect">
            <a:avLst/>
          </a:prstGeom>
        </p:spPr>
        <p:txBody>
          <a:bodyPr wrap="square">
            <a:spAutoFit/>
          </a:bodyPr>
          <a:lstStyle/>
          <a:p>
            <a:r>
              <a:rPr lang="en-US" sz="1000" dirty="0">
                <a:solidFill>
                  <a:srgbClr val="7030A0"/>
                </a:solidFill>
              </a:rPr>
              <a:t>http://allisonkilkenny.com/category/bp/</a:t>
            </a:r>
          </a:p>
        </p:txBody>
      </p:sp>
    </p:spTree>
    <p:extLst>
      <p:ext uri="{BB962C8B-B14F-4D97-AF65-F5344CB8AC3E}">
        <p14:creationId xmlns:p14="http://schemas.microsoft.com/office/powerpoint/2010/main" val="10028758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2667000" y="762000"/>
            <a:ext cx="3733800" cy="609600"/>
          </a:xfrm>
        </p:spPr>
        <p:txBody>
          <a:bodyPr>
            <a:normAutofit/>
          </a:bodyPr>
          <a:lstStyle/>
          <a:p>
            <a:pPr algn="ctr"/>
            <a:r>
              <a:rPr lang="en-US" sz="3000" b="1" i="1" dirty="0" smtClean="0"/>
              <a:t>Airfield: Water </a:t>
            </a:r>
            <a:endParaRPr lang="en-US" sz="3000" b="1"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325" y="5410200"/>
            <a:ext cx="1114425" cy="1065391"/>
          </a:xfrm>
          <a:prstGeom prst="rect">
            <a:avLst/>
          </a:prstGeom>
        </p:spPr>
      </p:pic>
      <p:sp>
        <p:nvSpPr>
          <p:cNvPr id="5" name="Rectangle 4"/>
          <p:cNvSpPr/>
          <p:nvPr/>
        </p:nvSpPr>
        <p:spPr>
          <a:xfrm>
            <a:off x="533400" y="1955661"/>
            <a:ext cx="6019800" cy="4216539"/>
          </a:xfrm>
          <a:prstGeom prst="rect">
            <a:avLst/>
          </a:prstGeom>
        </p:spPr>
        <p:txBody>
          <a:bodyPr wrap="square">
            <a:spAutoFit/>
          </a:bodyPr>
          <a:lstStyle/>
          <a:p>
            <a:pPr marL="285750" indent="-285750">
              <a:buFont typeface="Arial" pitchFamily="34" charset="0"/>
              <a:buChar char="•"/>
            </a:pPr>
            <a:r>
              <a:rPr lang="en-US" dirty="0" smtClean="0"/>
              <a:t>FAA requires the use of </a:t>
            </a:r>
          </a:p>
          <a:p>
            <a:r>
              <a:rPr lang="en-US" dirty="0"/>
              <a:t> </a:t>
            </a:r>
            <a:r>
              <a:rPr lang="en-US" dirty="0" smtClean="0"/>
              <a:t>    De/anti-</a:t>
            </a:r>
            <a:r>
              <a:rPr lang="en-US" dirty="0" err="1" smtClean="0"/>
              <a:t>icer</a:t>
            </a:r>
            <a:r>
              <a:rPr lang="en-US" dirty="0" smtClean="0"/>
              <a:t> </a:t>
            </a:r>
            <a:r>
              <a:rPr lang="en-US" dirty="0"/>
              <a:t>fluids </a:t>
            </a:r>
            <a:r>
              <a:rPr lang="en-US" dirty="0" smtClean="0"/>
              <a:t>(ADF)</a:t>
            </a:r>
          </a:p>
          <a:p>
            <a:r>
              <a:rPr lang="en-US" dirty="0"/>
              <a:t> </a:t>
            </a:r>
            <a:r>
              <a:rPr lang="en-US" dirty="0" smtClean="0"/>
              <a:t>    to </a:t>
            </a:r>
            <a:r>
              <a:rPr lang="en-US" dirty="0"/>
              <a:t>ensure </a:t>
            </a:r>
            <a:r>
              <a:rPr lang="en-US" dirty="0" smtClean="0"/>
              <a:t>public safety</a:t>
            </a:r>
            <a:r>
              <a:rPr lang="en-US" dirty="0"/>
              <a:t>. </a:t>
            </a:r>
            <a:endParaRPr lang="en-US" dirty="0" smtClean="0"/>
          </a:p>
          <a:p>
            <a:endParaRPr lang="en-US" dirty="0" smtClean="0"/>
          </a:p>
          <a:p>
            <a:pPr marL="285750" indent="-285750">
              <a:buFont typeface="Arial" pitchFamily="34" charset="0"/>
              <a:buChar char="•"/>
            </a:pPr>
            <a:r>
              <a:rPr lang="en-US" dirty="0" smtClean="0"/>
              <a:t>Many ADF additives </a:t>
            </a:r>
          </a:p>
          <a:p>
            <a:r>
              <a:rPr lang="en-US" dirty="0"/>
              <a:t> </a:t>
            </a:r>
            <a:r>
              <a:rPr lang="en-US" dirty="0" smtClean="0"/>
              <a:t>    are highly reactive and </a:t>
            </a:r>
          </a:p>
          <a:p>
            <a:r>
              <a:rPr lang="en-US" dirty="0"/>
              <a:t> </a:t>
            </a:r>
            <a:r>
              <a:rPr lang="en-US" dirty="0" smtClean="0"/>
              <a:t>    produce toxic </a:t>
            </a:r>
          </a:p>
          <a:p>
            <a:r>
              <a:rPr lang="en-US" dirty="0"/>
              <a:t> </a:t>
            </a:r>
            <a:r>
              <a:rPr lang="en-US" dirty="0" smtClean="0"/>
              <a:t>    byproducts linked to </a:t>
            </a:r>
          </a:p>
          <a:p>
            <a:r>
              <a:rPr lang="en-US" dirty="0"/>
              <a:t> </a:t>
            </a:r>
            <a:r>
              <a:rPr lang="en-US" dirty="0" smtClean="0"/>
              <a:t>    health problems such as:</a:t>
            </a:r>
          </a:p>
          <a:p>
            <a:r>
              <a:rPr lang="en-US" sz="1400" dirty="0" smtClean="0"/>
              <a:t>        -neurological </a:t>
            </a:r>
          </a:p>
          <a:p>
            <a:r>
              <a:rPr lang="en-US" sz="1400" dirty="0" smtClean="0"/>
              <a:t>        -cardiovascular</a:t>
            </a:r>
            <a:endParaRPr lang="en-US" sz="1400" dirty="0"/>
          </a:p>
          <a:p>
            <a:r>
              <a:rPr lang="en-US" sz="1400" dirty="0" smtClean="0"/>
              <a:t>        -gastrointestinal</a:t>
            </a:r>
          </a:p>
          <a:p>
            <a:r>
              <a:rPr lang="en-US" sz="1400" dirty="0"/>
              <a:t> </a:t>
            </a:r>
            <a:r>
              <a:rPr lang="en-US" sz="1400" dirty="0" smtClean="0"/>
              <a:t>       -serious </a:t>
            </a:r>
            <a:r>
              <a:rPr lang="en-US" sz="1400" dirty="0"/>
              <a:t>birth </a:t>
            </a:r>
            <a:r>
              <a:rPr lang="en-US" sz="1400" dirty="0" smtClean="0"/>
              <a:t>defects</a:t>
            </a:r>
            <a:endParaRPr lang="en-US" sz="1400" dirty="0"/>
          </a:p>
          <a:p>
            <a:r>
              <a:rPr lang="en-US" sz="1400" dirty="0" smtClean="0"/>
              <a:t>        -death </a:t>
            </a:r>
            <a:r>
              <a:rPr lang="en-US" sz="1400" dirty="0"/>
              <a:t>when </a:t>
            </a:r>
            <a:r>
              <a:rPr lang="en-US" sz="1400" dirty="0" smtClean="0"/>
              <a:t>ingested in large doses</a:t>
            </a:r>
          </a:p>
          <a:p>
            <a:pPr lvl="1"/>
            <a:endParaRPr lang="en-US" dirty="0" smtClean="0"/>
          </a:p>
          <a:p>
            <a:pPr lvl="1"/>
            <a:endParaRPr lang="en-US" dirty="0" smtClean="0"/>
          </a:p>
        </p:txBody>
      </p:sp>
      <p:sp>
        <p:nvSpPr>
          <p:cNvPr id="8" name="Rectangle 7"/>
          <p:cNvSpPr/>
          <p:nvPr/>
        </p:nvSpPr>
        <p:spPr>
          <a:xfrm>
            <a:off x="2667000" y="1371600"/>
            <a:ext cx="3956532" cy="400110"/>
          </a:xfrm>
          <a:prstGeom prst="rect">
            <a:avLst/>
          </a:prstGeom>
        </p:spPr>
        <p:txBody>
          <a:bodyPr wrap="none">
            <a:spAutoFit/>
          </a:bodyPr>
          <a:lstStyle/>
          <a:p>
            <a:r>
              <a:rPr lang="en-US" sz="2000" b="1" i="1" dirty="0"/>
              <a:t>Problem: Water contamination</a:t>
            </a:r>
          </a:p>
        </p:txBody>
      </p:sp>
      <p:pic>
        <p:nvPicPr>
          <p:cNvPr id="5122" name="Picture 2" descr="http://4.bp.blogspot.com/_RQeyGD-XyeU/Rzg6obykNmI/AAAAAAAAAAM/a2G3h4s2j3c/s1600/Deic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1905000"/>
            <a:ext cx="4629150"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146464" y="5257800"/>
            <a:ext cx="2464136" cy="246221"/>
          </a:xfrm>
          <a:prstGeom prst="rect">
            <a:avLst/>
          </a:prstGeom>
        </p:spPr>
        <p:txBody>
          <a:bodyPr wrap="none">
            <a:spAutoFit/>
          </a:bodyPr>
          <a:lstStyle/>
          <a:p>
            <a:r>
              <a:rPr lang="en-US" sz="1000" dirty="0">
                <a:solidFill>
                  <a:srgbClr val="7030A0"/>
                </a:solidFill>
              </a:rPr>
              <a:t>http://aircraftdeicing.blogspot.com/</a:t>
            </a:r>
          </a:p>
        </p:txBody>
      </p:sp>
    </p:spTree>
    <p:extLst>
      <p:ext uri="{BB962C8B-B14F-4D97-AF65-F5344CB8AC3E}">
        <p14:creationId xmlns:p14="http://schemas.microsoft.com/office/powerpoint/2010/main" val="18375909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876800"/>
            <a:ext cx="1571625" cy="1502474"/>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627766052"/>
              </p:ext>
            </p:extLst>
          </p:nvPr>
        </p:nvGraphicFramePr>
        <p:xfrm>
          <a:off x="1371600" y="2143760"/>
          <a:ext cx="6096000" cy="2352040"/>
        </p:xfrm>
        <a:graphic>
          <a:graphicData uri="http://schemas.openxmlformats.org/drawingml/2006/table">
            <a:tbl>
              <a:tblPr firstRow="1" bandRow="1">
                <a:tableStyleId>{5C22544A-7EE6-4342-B048-85BDC9FD1C3A}</a:tableStyleId>
              </a:tblPr>
              <a:tblGrid>
                <a:gridCol w="3644660"/>
                <a:gridCol w="1225670"/>
                <a:gridCol w="1225670"/>
              </a:tblGrid>
              <a:tr h="370840">
                <a:tc>
                  <a:txBody>
                    <a:bodyPr/>
                    <a:lstStyle/>
                    <a:p>
                      <a:r>
                        <a:rPr lang="en-US" dirty="0" smtClean="0"/>
                        <a:t>      Methods</a:t>
                      </a:r>
                      <a:endParaRPr lang="en-US" dirty="0"/>
                    </a:p>
                  </a:txBody>
                  <a:tcPr/>
                </a:tc>
                <a:tc>
                  <a:txBody>
                    <a:bodyPr/>
                    <a:lstStyle/>
                    <a:p>
                      <a:r>
                        <a:rPr lang="en-US" dirty="0" smtClean="0"/>
                        <a:t>Quantity</a:t>
                      </a:r>
                      <a:endParaRPr lang="en-US" dirty="0"/>
                    </a:p>
                  </a:txBody>
                  <a:tcPr/>
                </a:tc>
                <a:tc>
                  <a:txBody>
                    <a:bodyPr/>
                    <a:lstStyle/>
                    <a:p>
                      <a:r>
                        <a:rPr lang="en-US" dirty="0" smtClean="0"/>
                        <a:t>Quality</a:t>
                      </a:r>
                      <a:endParaRPr lang="en-US" dirty="0"/>
                    </a:p>
                  </a:txBody>
                  <a:tcPr/>
                </a:tc>
              </a:tr>
              <a:tr h="370840">
                <a:tc>
                  <a:txBody>
                    <a:bodyPr/>
                    <a:lstStyle/>
                    <a:p>
                      <a:r>
                        <a:rPr lang="en-US" dirty="0" smtClean="0"/>
                        <a:t>Centralized Deicing Pads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ym typeface="Wingdings"/>
                        </a:rPr>
                        <a:t></a:t>
                      </a:r>
                      <a:endParaRPr lang="en-US" sz="20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370840">
                <a:tc>
                  <a:txBody>
                    <a:bodyPr/>
                    <a:lstStyle/>
                    <a:p>
                      <a:r>
                        <a:rPr lang="en-US" dirty="0" smtClean="0"/>
                        <a:t>Vacuum Sweeper Trucks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ym typeface="Wingdings"/>
                        </a:rPr>
                        <a:t></a:t>
                      </a:r>
                      <a:endParaRPr lang="en-US" sz="20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Open-Water</a:t>
                      </a:r>
                      <a:r>
                        <a:rPr lang="en-US" baseline="0" dirty="0" smtClean="0"/>
                        <a:t> Ponds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ym typeface="Wingdings"/>
                        </a:rPr>
                        <a:t></a:t>
                      </a:r>
                      <a:endParaRPr lang="en-US" sz="20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ym typeface="Wingdings"/>
                        </a:rPr>
                        <a:t></a:t>
                      </a:r>
                      <a:endParaRPr lang="en-US" sz="20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Anaerobic Bioremediation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ym typeface="Wingdings"/>
                        </a:rPr>
                        <a:t></a:t>
                      </a:r>
                      <a:endParaRPr lang="en-US" sz="20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Recovery and Recycling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ym typeface="Wingdings"/>
                        </a:rPr>
                        <a:t></a:t>
                      </a:r>
                      <a:endParaRPr lang="en-US" sz="20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smtClean="0">
                          <a:sym typeface="Wingdings"/>
                        </a:rPr>
                        <a:t></a:t>
                      </a:r>
                      <a:endParaRPr lang="en-US" sz="20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itle 1"/>
          <p:cNvSpPr>
            <a:spLocks noGrp="1"/>
          </p:cNvSpPr>
          <p:nvPr>
            <p:ph type="title"/>
          </p:nvPr>
        </p:nvSpPr>
        <p:spPr>
          <a:xfrm>
            <a:off x="2286000" y="762000"/>
            <a:ext cx="4495800" cy="609600"/>
          </a:xfrm>
        </p:spPr>
        <p:txBody>
          <a:bodyPr>
            <a:normAutofit/>
          </a:bodyPr>
          <a:lstStyle/>
          <a:p>
            <a:pPr algn="ctr"/>
            <a:r>
              <a:rPr lang="en-US" sz="3000" b="1" i="1" dirty="0"/>
              <a:t>Airfield: Water </a:t>
            </a:r>
          </a:p>
        </p:txBody>
      </p:sp>
      <p:sp>
        <p:nvSpPr>
          <p:cNvPr id="8" name="TextBox 7"/>
          <p:cNvSpPr txBox="1"/>
          <p:nvPr/>
        </p:nvSpPr>
        <p:spPr>
          <a:xfrm>
            <a:off x="3810000" y="1352490"/>
            <a:ext cx="1600200" cy="400110"/>
          </a:xfrm>
          <a:prstGeom prst="rect">
            <a:avLst/>
          </a:prstGeom>
          <a:noFill/>
        </p:spPr>
        <p:txBody>
          <a:bodyPr wrap="square" rtlCol="0">
            <a:spAutoFit/>
          </a:bodyPr>
          <a:lstStyle/>
          <a:p>
            <a:r>
              <a:rPr lang="en-US" sz="2000" b="1" i="1" dirty="0" smtClean="0"/>
              <a:t>Solutions</a:t>
            </a:r>
            <a:endParaRPr lang="en-US" sz="2000" b="1" i="1" dirty="0"/>
          </a:p>
        </p:txBody>
      </p:sp>
    </p:spTree>
    <p:extLst>
      <p:ext uri="{BB962C8B-B14F-4D97-AF65-F5344CB8AC3E}">
        <p14:creationId xmlns:p14="http://schemas.microsoft.com/office/powerpoint/2010/main" val="35016542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876800"/>
            <a:ext cx="1571625" cy="1502474"/>
          </a:xfrm>
          <a:prstGeom prst="rect">
            <a:avLst/>
          </a:prstGeom>
        </p:spPr>
      </p:pic>
      <p:sp>
        <p:nvSpPr>
          <p:cNvPr id="7" name="Title 1"/>
          <p:cNvSpPr>
            <a:spLocks noGrp="1"/>
          </p:cNvSpPr>
          <p:nvPr>
            <p:ph type="title"/>
          </p:nvPr>
        </p:nvSpPr>
        <p:spPr>
          <a:xfrm>
            <a:off x="2286000" y="762000"/>
            <a:ext cx="4495800" cy="609600"/>
          </a:xfrm>
        </p:spPr>
        <p:txBody>
          <a:bodyPr>
            <a:normAutofit/>
          </a:bodyPr>
          <a:lstStyle/>
          <a:p>
            <a:pPr algn="ctr"/>
            <a:r>
              <a:rPr lang="en-US" sz="3000" b="1" i="1" dirty="0"/>
              <a:t>Airfield: Water </a:t>
            </a:r>
          </a:p>
        </p:txBody>
      </p:sp>
      <p:sp>
        <p:nvSpPr>
          <p:cNvPr id="8" name="TextBox 7"/>
          <p:cNvSpPr txBox="1"/>
          <p:nvPr/>
        </p:nvSpPr>
        <p:spPr>
          <a:xfrm>
            <a:off x="2590800" y="1352490"/>
            <a:ext cx="4572000" cy="707886"/>
          </a:xfrm>
          <a:prstGeom prst="rect">
            <a:avLst/>
          </a:prstGeom>
          <a:noFill/>
        </p:spPr>
        <p:txBody>
          <a:bodyPr wrap="square" rtlCol="0">
            <a:spAutoFit/>
          </a:bodyPr>
          <a:lstStyle/>
          <a:p>
            <a:r>
              <a:rPr lang="en-US" sz="2000" b="1" i="1" dirty="0" smtClean="0"/>
              <a:t>Solutions: </a:t>
            </a:r>
            <a:r>
              <a:rPr lang="en-US" sz="2000" dirty="0"/>
              <a:t>Centralized Deicing Pads</a:t>
            </a:r>
          </a:p>
          <a:p>
            <a:endParaRPr lang="en-US" sz="2000" b="1" i="1"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775" y="1715958"/>
            <a:ext cx="65913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43000" y="3944779"/>
            <a:ext cx="6172199" cy="246221"/>
          </a:xfrm>
          <a:prstGeom prst="rect">
            <a:avLst/>
          </a:prstGeom>
        </p:spPr>
        <p:txBody>
          <a:bodyPr wrap="square">
            <a:spAutoFit/>
          </a:bodyPr>
          <a:lstStyle/>
          <a:p>
            <a:r>
              <a:rPr lang="en-US" sz="1000" dirty="0">
                <a:solidFill>
                  <a:srgbClr val="7030A0"/>
                </a:solidFill>
              </a:rPr>
              <a:t>http://www.faa.gov/documentlibrary/media/advisory_circular/150-5300-14b/150_5300_14b.pdf</a:t>
            </a:r>
          </a:p>
        </p:txBody>
      </p:sp>
      <p:sp>
        <p:nvSpPr>
          <p:cNvPr id="5" name="TextBox 4"/>
          <p:cNvSpPr txBox="1"/>
          <p:nvPr/>
        </p:nvSpPr>
        <p:spPr>
          <a:xfrm>
            <a:off x="1247775" y="1722535"/>
            <a:ext cx="3933825" cy="246221"/>
          </a:xfrm>
          <a:prstGeom prst="rect">
            <a:avLst/>
          </a:prstGeom>
          <a:noFill/>
        </p:spPr>
        <p:txBody>
          <a:bodyPr wrap="square" rtlCol="0">
            <a:spAutoFit/>
          </a:bodyPr>
          <a:lstStyle/>
          <a:p>
            <a:r>
              <a:rPr lang="en-US" sz="1000" b="1" dirty="0" smtClean="0"/>
              <a:t>Centralized Deicing Pad with infra-red deicing (IDF)</a:t>
            </a:r>
            <a:endParaRPr lang="en-US" sz="1000" b="1" dirty="0"/>
          </a:p>
        </p:txBody>
      </p:sp>
      <p:sp>
        <p:nvSpPr>
          <p:cNvPr id="9" name="TextBox 8"/>
          <p:cNvSpPr txBox="1"/>
          <p:nvPr/>
        </p:nvSpPr>
        <p:spPr>
          <a:xfrm>
            <a:off x="533399" y="4191000"/>
            <a:ext cx="7972425" cy="2031325"/>
          </a:xfrm>
          <a:prstGeom prst="rect">
            <a:avLst/>
          </a:prstGeom>
          <a:noFill/>
        </p:spPr>
        <p:txBody>
          <a:bodyPr wrap="square" rtlCol="0">
            <a:spAutoFit/>
          </a:bodyPr>
          <a:lstStyle/>
          <a:p>
            <a:pPr marL="285750" indent="-285750">
              <a:buFont typeface="Arial" pitchFamily="34" charset="0"/>
              <a:buChar char="•"/>
            </a:pPr>
            <a:r>
              <a:rPr lang="en-US" dirty="0" smtClean="0"/>
              <a:t>Most effective when located near gate areas of head of runways. </a:t>
            </a:r>
          </a:p>
          <a:p>
            <a:pPr marL="285750" indent="-285750">
              <a:buFont typeface="Arial" pitchFamily="34" charset="0"/>
              <a:buChar char="•"/>
            </a:pPr>
            <a:r>
              <a:rPr lang="en-US" dirty="0" smtClean="0"/>
              <a:t>Concentrates ADF to confined area, reducing contamination.</a:t>
            </a:r>
          </a:p>
          <a:p>
            <a:pPr marL="285750" indent="-285750">
              <a:buFont typeface="Arial" pitchFamily="34" charset="0"/>
              <a:buChar char="•"/>
            </a:pPr>
            <a:r>
              <a:rPr lang="en-US" dirty="0" smtClean="0"/>
              <a:t>Collected excess ADF may be reused.</a:t>
            </a:r>
          </a:p>
          <a:p>
            <a:pPr marL="285750" indent="-285750">
              <a:buFont typeface="Arial" pitchFamily="34" charset="0"/>
              <a:buChar char="•"/>
            </a:pPr>
            <a:r>
              <a:rPr lang="en-US" dirty="0"/>
              <a:t>Using </a:t>
            </a:r>
            <a:r>
              <a:rPr lang="en-US" dirty="0" smtClean="0"/>
              <a:t>IDF </a:t>
            </a:r>
            <a:r>
              <a:rPr lang="en-US" dirty="0"/>
              <a:t>system reduces amount of ADF needed</a:t>
            </a:r>
            <a:r>
              <a:rPr lang="en-US" dirty="0" smtClean="0"/>
              <a:t>.</a:t>
            </a:r>
          </a:p>
          <a:p>
            <a:pPr marL="285750" indent="-285750">
              <a:buFont typeface="Arial" pitchFamily="34" charset="0"/>
              <a:buChar char="•"/>
            </a:pPr>
            <a:r>
              <a:rPr lang="en-US" dirty="0" smtClean="0"/>
              <a:t>Can be used as fueling station:</a:t>
            </a:r>
          </a:p>
          <a:p>
            <a:pPr marL="742950" lvl="1" indent="-285750">
              <a:buFont typeface="Arial" pitchFamily="34" charset="0"/>
              <a:buChar char="•"/>
            </a:pPr>
            <a:r>
              <a:rPr lang="en-US" dirty="0" smtClean="0"/>
              <a:t>Confines fuel spillage for capture and reuse.</a:t>
            </a:r>
          </a:p>
          <a:p>
            <a:pPr marL="742950" lvl="1" indent="-285750">
              <a:buFont typeface="Arial" pitchFamily="34" charset="0"/>
              <a:buChar char="•"/>
            </a:pPr>
            <a:r>
              <a:rPr lang="en-US" dirty="0" smtClean="0"/>
              <a:t>Provides year usage of plot.</a:t>
            </a:r>
            <a:endParaRPr lang="en-US" dirty="0"/>
          </a:p>
        </p:txBody>
      </p:sp>
    </p:spTree>
    <p:extLst>
      <p:ext uri="{BB962C8B-B14F-4D97-AF65-F5344CB8AC3E}">
        <p14:creationId xmlns:p14="http://schemas.microsoft.com/office/powerpoint/2010/main" val="10455843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4949646"/>
            <a:ext cx="1495425" cy="1429627"/>
          </a:xfrm>
          <a:prstGeom prst="rect">
            <a:avLst/>
          </a:prstGeom>
        </p:spPr>
      </p:pic>
      <p:sp>
        <p:nvSpPr>
          <p:cNvPr id="7" name="Title 1"/>
          <p:cNvSpPr>
            <a:spLocks noGrp="1"/>
          </p:cNvSpPr>
          <p:nvPr>
            <p:ph type="title"/>
          </p:nvPr>
        </p:nvSpPr>
        <p:spPr>
          <a:xfrm>
            <a:off x="2286000" y="762000"/>
            <a:ext cx="4495800" cy="609600"/>
          </a:xfrm>
        </p:spPr>
        <p:txBody>
          <a:bodyPr>
            <a:normAutofit/>
          </a:bodyPr>
          <a:lstStyle/>
          <a:p>
            <a:pPr algn="ctr"/>
            <a:r>
              <a:rPr lang="en-US" sz="3000" b="1" i="1" dirty="0"/>
              <a:t>Airfield: Water </a:t>
            </a:r>
          </a:p>
        </p:txBody>
      </p:sp>
      <p:sp>
        <p:nvSpPr>
          <p:cNvPr id="8" name="TextBox 7"/>
          <p:cNvSpPr txBox="1"/>
          <p:nvPr/>
        </p:nvSpPr>
        <p:spPr>
          <a:xfrm>
            <a:off x="2438400" y="1352490"/>
            <a:ext cx="4876800" cy="400110"/>
          </a:xfrm>
          <a:prstGeom prst="rect">
            <a:avLst/>
          </a:prstGeom>
          <a:noFill/>
        </p:spPr>
        <p:txBody>
          <a:bodyPr wrap="square" rtlCol="0">
            <a:spAutoFit/>
          </a:bodyPr>
          <a:lstStyle/>
          <a:p>
            <a:r>
              <a:rPr lang="en-US" sz="2000" b="1" i="1" dirty="0" smtClean="0"/>
              <a:t>Solutions: </a:t>
            </a:r>
            <a:r>
              <a:rPr lang="en-US" sz="2000" dirty="0" smtClean="0"/>
              <a:t>Vacuum Sweeper Trucks</a:t>
            </a:r>
            <a:endParaRPr lang="en-US" sz="2000" dirty="0"/>
          </a:p>
        </p:txBody>
      </p:sp>
      <p:pic>
        <p:nvPicPr>
          <p:cNvPr id="7170" name="Picture 2" descr="H-Series XF Br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2151" y="1733550"/>
            <a:ext cx="5200649" cy="190931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05000" y="3563779"/>
            <a:ext cx="4572000" cy="246221"/>
          </a:xfrm>
          <a:prstGeom prst="rect">
            <a:avLst/>
          </a:prstGeom>
        </p:spPr>
        <p:txBody>
          <a:bodyPr>
            <a:spAutoFit/>
          </a:bodyPr>
          <a:lstStyle/>
          <a:p>
            <a:r>
              <a:rPr lang="en-US" sz="1000" dirty="0">
                <a:solidFill>
                  <a:srgbClr val="7030A0"/>
                </a:solidFill>
              </a:rPr>
              <a:t>http://www.oshkoshairport.com/en/SnowTrucks/HSeries/DEMO.aspx</a:t>
            </a:r>
          </a:p>
        </p:txBody>
      </p:sp>
      <p:sp>
        <p:nvSpPr>
          <p:cNvPr id="3" name="TextBox 2"/>
          <p:cNvSpPr txBox="1"/>
          <p:nvPr/>
        </p:nvSpPr>
        <p:spPr>
          <a:xfrm>
            <a:off x="533399" y="3885303"/>
            <a:ext cx="7972425" cy="1754326"/>
          </a:xfrm>
          <a:prstGeom prst="rect">
            <a:avLst/>
          </a:prstGeom>
          <a:noFill/>
        </p:spPr>
        <p:txBody>
          <a:bodyPr wrap="square" rtlCol="0">
            <a:spAutoFit/>
          </a:bodyPr>
          <a:lstStyle/>
          <a:p>
            <a:pPr marL="285750" indent="-285750">
              <a:buFont typeface="Arial" pitchFamily="34" charset="0"/>
              <a:buChar char="•"/>
            </a:pPr>
            <a:r>
              <a:rPr lang="en-US" dirty="0" smtClean="0"/>
              <a:t>Reduces ADF contamination.</a:t>
            </a:r>
          </a:p>
          <a:p>
            <a:pPr marL="285750" indent="-285750">
              <a:buFont typeface="Arial" pitchFamily="34" charset="0"/>
              <a:buChar char="•"/>
            </a:pPr>
            <a:r>
              <a:rPr lang="en-US" dirty="0" smtClean="0"/>
              <a:t>Collected ADF </a:t>
            </a:r>
            <a:r>
              <a:rPr lang="en-US" dirty="0"/>
              <a:t>may be reused</a:t>
            </a:r>
            <a:r>
              <a:rPr lang="en-US" dirty="0" smtClean="0"/>
              <a:t>.</a:t>
            </a:r>
          </a:p>
          <a:p>
            <a:pPr marL="285750" indent="-285750">
              <a:buFont typeface="Arial" pitchFamily="34" charset="0"/>
              <a:buChar char="•"/>
            </a:pPr>
            <a:r>
              <a:rPr lang="en-US" dirty="0" smtClean="0"/>
              <a:t>Clears slush and snow, reducing amount of needed ADF.</a:t>
            </a:r>
          </a:p>
          <a:p>
            <a:pPr marL="285750" indent="-285750">
              <a:buFont typeface="Arial" pitchFamily="34" charset="0"/>
              <a:buChar char="•"/>
            </a:pPr>
            <a:r>
              <a:rPr lang="en-US" dirty="0"/>
              <a:t>F</a:t>
            </a:r>
            <a:r>
              <a:rPr lang="en-US" dirty="0" smtClean="0"/>
              <a:t>itted with hot stream nozzles, may reduce needed ADF type IV.</a:t>
            </a:r>
          </a:p>
          <a:p>
            <a:pPr marL="285750" indent="-285750">
              <a:buFont typeface="Arial" pitchFamily="34" charset="0"/>
              <a:buChar char="•"/>
            </a:pPr>
            <a:r>
              <a:rPr lang="en-US" dirty="0" smtClean="0"/>
              <a:t>May be fitted to control distribution of ADF for anti-icing.</a:t>
            </a:r>
            <a:endParaRPr lang="en-US" dirty="0"/>
          </a:p>
          <a:p>
            <a:pPr marL="285750" indent="-285750">
              <a:buFont typeface="Arial" pitchFamily="34" charset="0"/>
              <a:buChar char="•"/>
            </a:pPr>
            <a:endParaRPr lang="en-US" dirty="0"/>
          </a:p>
        </p:txBody>
      </p:sp>
    </p:spTree>
    <p:extLst>
      <p:ext uri="{BB962C8B-B14F-4D97-AF65-F5344CB8AC3E}">
        <p14:creationId xmlns:p14="http://schemas.microsoft.com/office/powerpoint/2010/main" val="34267238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876800"/>
            <a:ext cx="1571625" cy="1502474"/>
          </a:xfrm>
          <a:prstGeom prst="rect">
            <a:avLst/>
          </a:prstGeom>
        </p:spPr>
      </p:pic>
      <p:sp>
        <p:nvSpPr>
          <p:cNvPr id="7" name="Title 1"/>
          <p:cNvSpPr>
            <a:spLocks noGrp="1"/>
          </p:cNvSpPr>
          <p:nvPr>
            <p:ph type="title"/>
          </p:nvPr>
        </p:nvSpPr>
        <p:spPr>
          <a:xfrm>
            <a:off x="2286000" y="762000"/>
            <a:ext cx="4495800" cy="609600"/>
          </a:xfrm>
        </p:spPr>
        <p:txBody>
          <a:bodyPr>
            <a:normAutofit/>
          </a:bodyPr>
          <a:lstStyle/>
          <a:p>
            <a:pPr algn="ctr"/>
            <a:r>
              <a:rPr lang="en-US" sz="3000" b="1" i="1" dirty="0"/>
              <a:t>Airfield: Water </a:t>
            </a:r>
          </a:p>
        </p:txBody>
      </p:sp>
      <p:sp>
        <p:nvSpPr>
          <p:cNvPr id="8" name="TextBox 7"/>
          <p:cNvSpPr txBox="1"/>
          <p:nvPr/>
        </p:nvSpPr>
        <p:spPr>
          <a:xfrm>
            <a:off x="2209800" y="1352490"/>
            <a:ext cx="4724400" cy="400110"/>
          </a:xfrm>
          <a:prstGeom prst="rect">
            <a:avLst/>
          </a:prstGeom>
          <a:noFill/>
        </p:spPr>
        <p:txBody>
          <a:bodyPr wrap="square" rtlCol="0">
            <a:spAutoFit/>
          </a:bodyPr>
          <a:lstStyle/>
          <a:p>
            <a:pPr algn="ctr"/>
            <a:r>
              <a:rPr lang="en-US" sz="2000" b="1" i="1" dirty="0" smtClean="0"/>
              <a:t>Solutions: </a:t>
            </a:r>
            <a:r>
              <a:rPr lang="en-US" sz="2000" dirty="0"/>
              <a:t>Open-Water </a:t>
            </a:r>
            <a:r>
              <a:rPr lang="en-US" sz="2000" dirty="0" smtClean="0"/>
              <a:t>Ponds</a:t>
            </a:r>
            <a:endParaRPr lang="en-US" sz="2000" dirty="0"/>
          </a:p>
        </p:txBody>
      </p:sp>
      <p:pic>
        <p:nvPicPr>
          <p:cNvPr id="9" name="Picture 2" descr="http://adtechenviro.files.wordpress.com/2010/08/constructed-wetlands-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981200"/>
            <a:ext cx="5105400" cy="238199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05000" y="4173379"/>
            <a:ext cx="5181600" cy="246221"/>
          </a:xfrm>
          <a:prstGeom prst="rect">
            <a:avLst/>
          </a:prstGeom>
        </p:spPr>
        <p:txBody>
          <a:bodyPr wrap="square">
            <a:spAutoFit/>
          </a:bodyPr>
          <a:lstStyle/>
          <a:p>
            <a:r>
              <a:rPr lang="en-US" sz="800" dirty="0">
                <a:solidFill>
                  <a:srgbClr val="7030A0"/>
                </a:solidFill>
              </a:rPr>
              <a:t>http://adtechenviro.wordpress.com/2010/08/23/imagine-%E2%80%93-an-airport-with-no-wastewater</a:t>
            </a:r>
            <a:r>
              <a:rPr lang="en-US" sz="1000" dirty="0">
                <a:solidFill>
                  <a:srgbClr val="7030A0"/>
                </a:solidFill>
              </a:rPr>
              <a:t>/</a:t>
            </a:r>
          </a:p>
        </p:txBody>
      </p:sp>
      <p:sp>
        <p:nvSpPr>
          <p:cNvPr id="3" name="TextBox 2"/>
          <p:cNvSpPr txBox="1"/>
          <p:nvPr/>
        </p:nvSpPr>
        <p:spPr>
          <a:xfrm>
            <a:off x="990600" y="4343400"/>
            <a:ext cx="7924800" cy="2031325"/>
          </a:xfrm>
          <a:prstGeom prst="rect">
            <a:avLst/>
          </a:prstGeom>
          <a:noFill/>
        </p:spPr>
        <p:txBody>
          <a:bodyPr wrap="square" rtlCol="0">
            <a:spAutoFit/>
          </a:bodyPr>
          <a:lstStyle/>
          <a:p>
            <a:pPr marL="285750" indent="-285750">
              <a:buFont typeface="Arial" pitchFamily="34" charset="0"/>
              <a:buChar char="•"/>
            </a:pPr>
            <a:r>
              <a:rPr lang="en-US" dirty="0" smtClean="0"/>
              <a:t>Allows ADF to biodegrade before released to natural waters.</a:t>
            </a:r>
          </a:p>
          <a:p>
            <a:pPr marL="285750" indent="-285750">
              <a:buFont typeface="Arial" pitchFamily="34" charset="0"/>
              <a:buChar char="•"/>
            </a:pPr>
            <a:r>
              <a:rPr lang="en-US" dirty="0"/>
              <a:t>Allows solids to settle</a:t>
            </a:r>
            <a:r>
              <a:rPr lang="en-US" dirty="0" smtClean="0"/>
              <a:t>.</a:t>
            </a:r>
          </a:p>
          <a:p>
            <a:pPr marL="285750" indent="-285750">
              <a:buFont typeface="Arial" pitchFamily="34" charset="0"/>
              <a:buChar char="•"/>
            </a:pPr>
            <a:r>
              <a:rPr lang="en-US" dirty="0" smtClean="0"/>
              <a:t>Collects rain/runoff for treatment and reuse.</a:t>
            </a:r>
          </a:p>
          <a:p>
            <a:pPr marL="285750" indent="-285750">
              <a:buFont typeface="Arial" pitchFamily="34" charset="0"/>
              <a:buChar char="•"/>
            </a:pPr>
            <a:r>
              <a:rPr lang="en-US" dirty="0" smtClean="0"/>
              <a:t>Provides habitat for wildlife.</a:t>
            </a:r>
          </a:p>
          <a:p>
            <a:pPr marL="285750" indent="-285750">
              <a:buFont typeface="Arial" pitchFamily="34" charset="0"/>
              <a:buChar char="•"/>
            </a:pPr>
            <a:r>
              <a:rPr lang="en-US" dirty="0" smtClean="0"/>
              <a:t>Low maintenance.</a:t>
            </a:r>
          </a:p>
          <a:p>
            <a:pPr marL="285750" indent="-285750">
              <a:buFont typeface="Arial" pitchFamily="34" charset="0"/>
              <a:buChar char="•"/>
            </a:pPr>
            <a:r>
              <a:rPr lang="en-US" dirty="0" smtClean="0"/>
              <a:t>Reduces bird strike hazard.</a:t>
            </a:r>
          </a:p>
          <a:p>
            <a:pPr marL="285750" indent="-285750">
              <a:buFont typeface="Arial" pitchFamily="34" charset="0"/>
              <a:buChar char="•"/>
            </a:pPr>
            <a:r>
              <a:rPr lang="en-US" dirty="0" smtClean="0"/>
              <a:t>May serve as recreational park.</a:t>
            </a:r>
            <a:endParaRPr lang="en-US" dirty="0"/>
          </a:p>
        </p:txBody>
      </p:sp>
      <p:sp>
        <p:nvSpPr>
          <p:cNvPr id="5" name="TextBox 4"/>
          <p:cNvSpPr txBox="1"/>
          <p:nvPr/>
        </p:nvSpPr>
        <p:spPr>
          <a:xfrm>
            <a:off x="2667000" y="1676400"/>
            <a:ext cx="4495800" cy="584775"/>
          </a:xfrm>
          <a:prstGeom prst="rect">
            <a:avLst/>
          </a:prstGeom>
          <a:noFill/>
        </p:spPr>
        <p:txBody>
          <a:bodyPr wrap="square" rtlCol="0">
            <a:spAutoFit/>
          </a:bodyPr>
          <a:lstStyle/>
          <a:p>
            <a:r>
              <a:rPr lang="en-US" sz="1400" b="1" dirty="0"/>
              <a:t>(Detention Basin or Constructed Wetlands)</a:t>
            </a:r>
          </a:p>
          <a:p>
            <a:endParaRPr lang="en-US" dirty="0"/>
          </a:p>
        </p:txBody>
      </p:sp>
    </p:spTree>
    <p:extLst>
      <p:ext uri="{BB962C8B-B14F-4D97-AF65-F5344CB8AC3E}">
        <p14:creationId xmlns:p14="http://schemas.microsoft.com/office/powerpoint/2010/main" val="22683640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8067" y="788024"/>
            <a:ext cx="1806042" cy="1726576"/>
          </a:xfrm>
          <a:prstGeom prst="rect">
            <a:avLst/>
          </a:prstGeom>
        </p:spPr>
      </p:pic>
      <p:sp>
        <p:nvSpPr>
          <p:cNvPr id="7" name="Title 1"/>
          <p:cNvSpPr>
            <a:spLocks noGrp="1"/>
          </p:cNvSpPr>
          <p:nvPr>
            <p:ph type="title"/>
          </p:nvPr>
        </p:nvSpPr>
        <p:spPr>
          <a:xfrm>
            <a:off x="2286000" y="762000"/>
            <a:ext cx="4495800" cy="609600"/>
          </a:xfrm>
        </p:spPr>
        <p:txBody>
          <a:bodyPr>
            <a:normAutofit/>
          </a:bodyPr>
          <a:lstStyle/>
          <a:p>
            <a:pPr algn="ctr"/>
            <a:r>
              <a:rPr lang="en-US" sz="3000" b="1" i="1" dirty="0"/>
              <a:t>Airfield: Water </a:t>
            </a:r>
          </a:p>
        </p:txBody>
      </p:sp>
      <p:sp>
        <p:nvSpPr>
          <p:cNvPr id="8" name="TextBox 7"/>
          <p:cNvSpPr txBox="1"/>
          <p:nvPr/>
        </p:nvSpPr>
        <p:spPr>
          <a:xfrm>
            <a:off x="2209800" y="1352490"/>
            <a:ext cx="4724400" cy="400110"/>
          </a:xfrm>
          <a:prstGeom prst="rect">
            <a:avLst/>
          </a:prstGeom>
          <a:noFill/>
        </p:spPr>
        <p:txBody>
          <a:bodyPr wrap="square" rtlCol="0">
            <a:spAutoFit/>
          </a:bodyPr>
          <a:lstStyle/>
          <a:p>
            <a:pPr algn="ctr"/>
            <a:r>
              <a:rPr lang="en-US" sz="2000" b="1" i="1" dirty="0" smtClean="0"/>
              <a:t>Case Study: </a:t>
            </a:r>
            <a:r>
              <a:rPr lang="en-US" sz="2000" dirty="0" smtClean="0"/>
              <a:t>Detention Basin</a:t>
            </a:r>
            <a:endParaRPr lang="en-US" sz="2000"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1" y="2180119"/>
            <a:ext cx="3657599" cy="3915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3352800" y="2362200"/>
            <a:ext cx="3810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86000" y="2099846"/>
            <a:ext cx="1219200" cy="338554"/>
          </a:xfrm>
          <a:prstGeom prst="rect">
            <a:avLst/>
          </a:prstGeom>
          <a:noFill/>
        </p:spPr>
        <p:txBody>
          <a:bodyPr wrap="square" rtlCol="0">
            <a:spAutoFit/>
          </a:bodyPr>
          <a:lstStyle/>
          <a:p>
            <a:r>
              <a:rPr lang="en-US" sz="1600" b="1" i="1" dirty="0" smtClean="0"/>
              <a:t>Trigg Lake</a:t>
            </a:r>
            <a:endParaRPr lang="en-US" sz="1600" b="1" i="1" dirty="0"/>
          </a:p>
        </p:txBody>
      </p:sp>
      <p:sp>
        <p:nvSpPr>
          <p:cNvPr id="18" name="TextBox 17"/>
          <p:cNvSpPr txBox="1"/>
          <p:nvPr/>
        </p:nvSpPr>
        <p:spPr>
          <a:xfrm>
            <a:off x="2819400" y="1764268"/>
            <a:ext cx="3733800" cy="369332"/>
          </a:xfrm>
          <a:prstGeom prst="rect">
            <a:avLst/>
          </a:prstGeom>
          <a:noFill/>
        </p:spPr>
        <p:txBody>
          <a:bodyPr wrap="square" rtlCol="0">
            <a:spAutoFit/>
          </a:bodyPr>
          <a:lstStyle/>
          <a:p>
            <a:r>
              <a:rPr lang="en-US" dirty="0" smtClean="0"/>
              <a:t>Dallas/Fort Worth Airport (DFW)</a:t>
            </a:r>
            <a:endParaRPr lang="en-US" dirty="0"/>
          </a:p>
        </p:txBody>
      </p:sp>
      <p:sp>
        <p:nvSpPr>
          <p:cNvPr id="19" name="TextBox 18"/>
          <p:cNvSpPr txBox="1"/>
          <p:nvPr/>
        </p:nvSpPr>
        <p:spPr>
          <a:xfrm>
            <a:off x="2286000" y="2667000"/>
            <a:ext cx="914400" cy="369332"/>
          </a:xfrm>
          <a:prstGeom prst="rect">
            <a:avLst/>
          </a:prstGeom>
          <a:noFill/>
        </p:spPr>
        <p:txBody>
          <a:bodyPr wrap="square" rtlCol="0">
            <a:spAutoFit/>
          </a:bodyPr>
          <a:lstStyle/>
          <a:p>
            <a:r>
              <a:rPr lang="en-US" b="1" dirty="0" smtClean="0">
                <a:solidFill>
                  <a:schemeClr val="bg2">
                    <a:lumMod val="75000"/>
                  </a:schemeClr>
                </a:solidFill>
              </a:rPr>
              <a:t>DFW</a:t>
            </a:r>
            <a:endParaRPr lang="en-US" b="1" dirty="0">
              <a:solidFill>
                <a:schemeClr val="bg2">
                  <a:lumMod val="75000"/>
                </a:schemeClr>
              </a:solidFill>
            </a:endParaRPr>
          </a:p>
        </p:txBody>
      </p:sp>
      <p:sp>
        <p:nvSpPr>
          <p:cNvPr id="20" name="Rectangle 19"/>
          <p:cNvSpPr/>
          <p:nvPr/>
        </p:nvSpPr>
        <p:spPr>
          <a:xfrm>
            <a:off x="762000" y="6109156"/>
            <a:ext cx="6705600" cy="215444"/>
          </a:xfrm>
          <a:prstGeom prst="rect">
            <a:avLst/>
          </a:prstGeom>
        </p:spPr>
        <p:txBody>
          <a:bodyPr wrap="square">
            <a:spAutoFit/>
          </a:bodyPr>
          <a:lstStyle/>
          <a:p>
            <a:r>
              <a:rPr lang="en-US" sz="800" dirty="0">
                <a:solidFill>
                  <a:srgbClr val="7030A0"/>
                </a:solidFill>
              </a:rPr>
              <a:t>http://</a:t>
            </a:r>
            <a:r>
              <a:rPr lang="en-US" sz="800" dirty="0" smtClean="0">
                <a:solidFill>
                  <a:srgbClr val="7030A0"/>
                </a:solidFill>
              </a:rPr>
              <a:t>www.govenergy.com/2010/Files/Presentations/Water/Session%209%20Rusty%20Hodapp%202010_GovEnergy_water_reuse.pdf</a:t>
            </a:r>
            <a:endParaRPr lang="en-US" sz="800" dirty="0">
              <a:solidFill>
                <a:srgbClr val="7030A0"/>
              </a:solidFill>
            </a:endParaRPr>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165" y="2438400"/>
            <a:ext cx="379394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62396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9" y="685800"/>
            <a:ext cx="1524001" cy="1456945"/>
          </a:xfrm>
          <a:prstGeom prst="rect">
            <a:avLst/>
          </a:prstGeom>
        </p:spPr>
      </p:pic>
      <p:sp>
        <p:nvSpPr>
          <p:cNvPr id="7" name="Title 1"/>
          <p:cNvSpPr>
            <a:spLocks noGrp="1"/>
          </p:cNvSpPr>
          <p:nvPr>
            <p:ph type="title"/>
          </p:nvPr>
        </p:nvSpPr>
        <p:spPr>
          <a:xfrm>
            <a:off x="2286000" y="762000"/>
            <a:ext cx="4495800" cy="609600"/>
          </a:xfrm>
        </p:spPr>
        <p:txBody>
          <a:bodyPr>
            <a:normAutofit/>
          </a:bodyPr>
          <a:lstStyle/>
          <a:p>
            <a:pPr algn="ctr"/>
            <a:r>
              <a:rPr lang="en-US" sz="3000" b="1" i="1" dirty="0"/>
              <a:t>Airfield: Water </a:t>
            </a:r>
          </a:p>
        </p:txBody>
      </p:sp>
      <p:sp>
        <p:nvSpPr>
          <p:cNvPr id="8" name="TextBox 7"/>
          <p:cNvSpPr txBox="1"/>
          <p:nvPr/>
        </p:nvSpPr>
        <p:spPr>
          <a:xfrm>
            <a:off x="2209800" y="1352490"/>
            <a:ext cx="4724400" cy="400110"/>
          </a:xfrm>
          <a:prstGeom prst="rect">
            <a:avLst/>
          </a:prstGeom>
          <a:noFill/>
        </p:spPr>
        <p:txBody>
          <a:bodyPr wrap="square" rtlCol="0">
            <a:spAutoFit/>
          </a:bodyPr>
          <a:lstStyle/>
          <a:p>
            <a:pPr algn="ctr"/>
            <a:r>
              <a:rPr lang="en-US" sz="2000" b="1" i="1" dirty="0" smtClean="0"/>
              <a:t>Case Study: </a:t>
            </a:r>
            <a:r>
              <a:rPr lang="en-US" sz="2000" dirty="0" smtClean="0"/>
              <a:t>Detention Basin</a:t>
            </a:r>
            <a:endParaRPr lang="en-US" sz="2000" dirty="0"/>
          </a:p>
        </p:txBody>
      </p:sp>
      <p:sp>
        <p:nvSpPr>
          <p:cNvPr id="18" name="TextBox 17"/>
          <p:cNvSpPr txBox="1"/>
          <p:nvPr/>
        </p:nvSpPr>
        <p:spPr>
          <a:xfrm>
            <a:off x="2819400" y="1764268"/>
            <a:ext cx="3733800" cy="369332"/>
          </a:xfrm>
          <a:prstGeom prst="rect">
            <a:avLst/>
          </a:prstGeom>
          <a:noFill/>
        </p:spPr>
        <p:txBody>
          <a:bodyPr wrap="square" rtlCol="0">
            <a:spAutoFit/>
          </a:bodyPr>
          <a:lstStyle/>
          <a:p>
            <a:r>
              <a:rPr lang="en-US" dirty="0" smtClean="0"/>
              <a:t>Dallas/Fort Worth Airport (DFW)</a:t>
            </a:r>
            <a:endParaRPr lang="en-US"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415" y="4009306"/>
            <a:ext cx="6065585" cy="232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9200" y="6337756"/>
            <a:ext cx="6781800" cy="215444"/>
          </a:xfrm>
          <a:prstGeom prst="rect">
            <a:avLst/>
          </a:prstGeom>
        </p:spPr>
        <p:txBody>
          <a:bodyPr wrap="square">
            <a:spAutoFit/>
          </a:bodyPr>
          <a:lstStyle/>
          <a:p>
            <a:r>
              <a:rPr lang="en-US" sz="800" dirty="0">
                <a:solidFill>
                  <a:srgbClr val="7030A0"/>
                </a:solidFill>
              </a:rPr>
              <a:t>http://www.govenergy.com/2010/Files/Presentations/Water/Session%209%20Rusty%20Hodapp%202010_GovEnergy_water_reuse.pdf</a:t>
            </a:r>
          </a:p>
        </p:txBody>
      </p:sp>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166668"/>
            <a:ext cx="2619375"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2170981"/>
            <a:ext cx="245745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3781" y="2133600"/>
            <a:ext cx="2500941" cy="18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8134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914400" y="685800"/>
            <a:ext cx="7543800" cy="1143000"/>
          </a:xfrm>
        </p:spPr>
        <p:txBody>
          <a:bodyPr>
            <a:normAutofit/>
          </a:bodyPr>
          <a:lstStyle/>
          <a:p>
            <a:pPr algn="ctr"/>
            <a:r>
              <a:rPr lang="en-US" sz="3000" b="1" i="1" dirty="0" smtClean="0"/>
              <a:t>Sustainable Airport Design &amp; Evaluation</a:t>
            </a:r>
            <a:endParaRPr lang="en-US" sz="3000" b="1"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876800"/>
            <a:ext cx="1571625" cy="150247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81665180"/>
              </p:ext>
            </p:extLst>
          </p:nvPr>
        </p:nvGraphicFramePr>
        <p:xfrm>
          <a:off x="609599" y="2572536"/>
          <a:ext cx="7896223" cy="2075664"/>
        </p:xfrm>
        <a:graphic>
          <a:graphicData uri="http://schemas.openxmlformats.org/drawingml/2006/table">
            <a:tbl>
              <a:tblPr firstRow="1" bandRow="1">
                <a:tableStyleId>{5C22544A-7EE6-4342-B048-85BDC9FD1C3A}</a:tableStyleId>
              </a:tblPr>
              <a:tblGrid>
                <a:gridCol w="1611476"/>
                <a:gridCol w="897821"/>
                <a:gridCol w="995904"/>
                <a:gridCol w="914400"/>
                <a:gridCol w="914400"/>
                <a:gridCol w="914400"/>
                <a:gridCol w="838200"/>
                <a:gridCol w="809622"/>
              </a:tblGrid>
              <a:tr h="521184">
                <a:tc>
                  <a:txBody>
                    <a:bodyPr/>
                    <a:lstStyle/>
                    <a:p>
                      <a:r>
                        <a:rPr lang="en-US" sz="1400" dirty="0" smtClean="0"/>
                        <a:t>Functional</a:t>
                      </a:r>
                      <a:r>
                        <a:rPr lang="en-US" sz="1400" baseline="0" dirty="0" smtClean="0"/>
                        <a:t> </a:t>
                      </a:r>
                      <a:r>
                        <a:rPr lang="en-US" sz="1400" dirty="0" smtClean="0"/>
                        <a:t>Areas</a:t>
                      </a:r>
                      <a:endParaRPr lang="en-US" sz="1400" dirty="0"/>
                    </a:p>
                  </a:txBody>
                  <a:tcPr/>
                </a:tc>
                <a:tc>
                  <a:txBody>
                    <a:bodyPr/>
                    <a:lstStyle/>
                    <a:p>
                      <a:pPr algn="ctr"/>
                      <a:r>
                        <a:rPr lang="en-US" sz="1400" dirty="0" smtClean="0"/>
                        <a:t>GWP</a:t>
                      </a:r>
                      <a:endParaRPr lang="en-US" sz="1400" dirty="0"/>
                    </a:p>
                  </a:txBody>
                  <a:tcPr>
                    <a:lnB w="38100" cmpd="sng">
                      <a:noFill/>
                    </a:lnB>
                  </a:tcPr>
                </a:tc>
                <a:tc>
                  <a:txBody>
                    <a:bodyPr/>
                    <a:lstStyle/>
                    <a:p>
                      <a:pPr algn="ctr"/>
                      <a:r>
                        <a:rPr lang="en-US" sz="1400" dirty="0" smtClean="0"/>
                        <a:t>Virgin</a:t>
                      </a:r>
                    </a:p>
                    <a:p>
                      <a:pPr algn="ctr"/>
                      <a:r>
                        <a:rPr lang="en-US" sz="1400" dirty="0" smtClean="0"/>
                        <a:t>Materials</a:t>
                      </a:r>
                      <a:endParaRPr lang="en-US" sz="1400" dirty="0"/>
                    </a:p>
                  </a:txBody>
                  <a:tcPr>
                    <a:lnB w="38100" cmpd="sng">
                      <a:noFill/>
                    </a:lnB>
                  </a:tcPr>
                </a:tc>
                <a:tc>
                  <a:txBody>
                    <a:bodyPr/>
                    <a:lstStyle/>
                    <a:p>
                      <a:pPr algn="ctr"/>
                      <a:r>
                        <a:rPr lang="en-US" sz="1400" dirty="0" smtClean="0"/>
                        <a:t>Noise</a:t>
                      </a:r>
                      <a:endParaRPr lang="en-US" sz="1400" dirty="0"/>
                    </a:p>
                  </a:txBody>
                  <a:tcPr>
                    <a:lnB w="38100" cmpd="sng">
                      <a:noFill/>
                    </a:lnB>
                  </a:tcPr>
                </a:tc>
                <a:tc>
                  <a:txBody>
                    <a:bodyPr/>
                    <a:lstStyle/>
                    <a:p>
                      <a:pPr algn="ctr"/>
                      <a:r>
                        <a:rPr lang="en-US" sz="1400" dirty="0" smtClean="0"/>
                        <a:t>Air</a:t>
                      </a:r>
                    </a:p>
                    <a:p>
                      <a:pPr algn="ctr"/>
                      <a:r>
                        <a:rPr lang="en-US" sz="1400" dirty="0" smtClean="0"/>
                        <a:t>Quality</a:t>
                      </a:r>
                      <a:endParaRPr lang="en-US" sz="1400" dirty="0"/>
                    </a:p>
                  </a:txBody>
                  <a:tcPr>
                    <a:lnB w="38100" cmpd="sng">
                      <a:noFill/>
                    </a:lnB>
                  </a:tcPr>
                </a:tc>
                <a:tc>
                  <a:txBody>
                    <a:bodyPr/>
                    <a:lstStyle/>
                    <a:p>
                      <a:pPr algn="ctr"/>
                      <a:r>
                        <a:rPr lang="en-US" sz="1400" dirty="0" smtClean="0"/>
                        <a:t>Water</a:t>
                      </a:r>
                    </a:p>
                    <a:p>
                      <a:pPr algn="ctr"/>
                      <a:r>
                        <a:rPr lang="en-US" sz="1400" dirty="0" smtClean="0"/>
                        <a:t>Impact</a:t>
                      </a:r>
                      <a:endParaRPr lang="en-US" sz="1400" dirty="0"/>
                    </a:p>
                  </a:txBody>
                  <a:tcPr>
                    <a:lnB w="38100" cmpd="sng">
                      <a:noFill/>
                    </a:lnB>
                  </a:tcPr>
                </a:tc>
                <a:tc>
                  <a:txBody>
                    <a:bodyPr/>
                    <a:lstStyle/>
                    <a:p>
                      <a:pPr algn="ctr"/>
                      <a:r>
                        <a:rPr lang="en-US" sz="1400" dirty="0" smtClean="0"/>
                        <a:t>Wildlife</a:t>
                      </a:r>
                      <a:endParaRPr lang="en-US" sz="1400" dirty="0"/>
                    </a:p>
                  </a:txBody>
                  <a:tcPr>
                    <a:lnB w="38100" cmpd="sng">
                      <a:noFill/>
                    </a:lnB>
                  </a:tcPr>
                </a:tc>
                <a:tc>
                  <a:txBody>
                    <a:bodyPr/>
                    <a:lstStyle/>
                    <a:p>
                      <a:pPr algn="ctr"/>
                      <a:r>
                        <a:rPr lang="en-US" sz="1800" dirty="0" smtClean="0"/>
                        <a:t>$</a:t>
                      </a:r>
                      <a:endParaRPr lang="en-US" sz="1800" dirty="0"/>
                    </a:p>
                  </a:txBody>
                  <a:tcPr/>
                </a:tc>
              </a:tr>
              <a:tr h="370840">
                <a:tc>
                  <a:txBody>
                    <a:bodyPr/>
                    <a:lstStyle/>
                    <a:p>
                      <a:r>
                        <a:rPr lang="en-US" sz="1400" b="1" dirty="0" smtClean="0"/>
                        <a:t>Airfield</a:t>
                      </a:r>
                    </a:p>
                    <a:p>
                      <a:endParaRPr lang="en-US" sz="14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800" b="1" dirty="0" smtClean="0">
                          <a:sym typeface="Wingdings"/>
                        </a:rPr>
                        <a:t></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370840">
                <a:tc>
                  <a:txBody>
                    <a:bodyPr/>
                    <a:lstStyle/>
                    <a:p>
                      <a:r>
                        <a:rPr lang="en-US" sz="1400" b="1" dirty="0" smtClean="0"/>
                        <a:t>Ground Support</a:t>
                      </a:r>
                    </a:p>
                    <a:p>
                      <a:r>
                        <a:rPr lang="en-US" sz="1400" b="1" dirty="0" smtClean="0"/>
                        <a:t>Equipment</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sz="1400" b="1" dirty="0" smtClean="0"/>
                        <a:t>Terminal </a:t>
                      </a:r>
                    </a:p>
                    <a:p>
                      <a:r>
                        <a:rPr lang="en-US" sz="1400" b="1" dirty="0" smtClean="0"/>
                        <a:t>Facilities</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3048000" y="1915180"/>
            <a:ext cx="3200400" cy="523220"/>
          </a:xfrm>
          <a:prstGeom prst="rect">
            <a:avLst/>
          </a:prstGeom>
          <a:noFill/>
        </p:spPr>
        <p:txBody>
          <a:bodyPr wrap="square" rtlCol="0">
            <a:spAutoFit/>
          </a:bodyPr>
          <a:lstStyle/>
          <a:p>
            <a:r>
              <a:rPr lang="en-US" sz="2800" b="1" dirty="0" smtClean="0">
                <a:latin typeface="+mj-lt"/>
              </a:rPr>
              <a:t>Impact Matrix</a:t>
            </a:r>
            <a:endParaRPr lang="en-US" sz="2800" b="1" dirty="0">
              <a:latin typeface="+mj-lt"/>
            </a:endParaRPr>
          </a:p>
        </p:txBody>
      </p:sp>
    </p:spTree>
    <p:extLst>
      <p:ext uri="{BB962C8B-B14F-4D97-AF65-F5344CB8AC3E}">
        <p14:creationId xmlns:p14="http://schemas.microsoft.com/office/powerpoint/2010/main" val="15149154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4786" y="685800"/>
            <a:ext cx="1646628" cy="1574176"/>
          </a:xfrm>
          <a:prstGeom prst="rect">
            <a:avLst/>
          </a:prstGeom>
        </p:spPr>
      </p:pic>
      <p:sp>
        <p:nvSpPr>
          <p:cNvPr id="7" name="Title 1"/>
          <p:cNvSpPr>
            <a:spLocks noGrp="1"/>
          </p:cNvSpPr>
          <p:nvPr>
            <p:ph type="title"/>
          </p:nvPr>
        </p:nvSpPr>
        <p:spPr>
          <a:xfrm>
            <a:off x="2286000" y="762000"/>
            <a:ext cx="4495800" cy="609600"/>
          </a:xfrm>
        </p:spPr>
        <p:txBody>
          <a:bodyPr>
            <a:normAutofit/>
          </a:bodyPr>
          <a:lstStyle/>
          <a:p>
            <a:pPr algn="ctr"/>
            <a:r>
              <a:rPr lang="en-US" sz="3000" b="1" i="1" dirty="0"/>
              <a:t>Airfield: Water </a:t>
            </a:r>
          </a:p>
        </p:txBody>
      </p:sp>
      <p:sp>
        <p:nvSpPr>
          <p:cNvPr id="8" name="TextBox 7"/>
          <p:cNvSpPr txBox="1"/>
          <p:nvPr/>
        </p:nvSpPr>
        <p:spPr>
          <a:xfrm>
            <a:off x="2209800" y="1352490"/>
            <a:ext cx="4724400" cy="400110"/>
          </a:xfrm>
          <a:prstGeom prst="rect">
            <a:avLst/>
          </a:prstGeom>
          <a:noFill/>
        </p:spPr>
        <p:txBody>
          <a:bodyPr wrap="square" rtlCol="0">
            <a:spAutoFit/>
          </a:bodyPr>
          <a:lstStyle/>
          <a:p>
            <a:pPr algn="ctr"/>
            <a:r>
              <a:rPr lang="en-US" sz="2000" b="1" i="1" dirty="0" smtClean="0"/>
              <a:t>Case Study: </a:t>
            </a:r>
            <a:r>
              <a:rPr lang="en-US" sz="2000" dirty="0" smtClean="0"/>
              <a:t>Constructed Wetland</a:t>
            </a:r>
            <a:endParaRPr lang="en-US" sz="2000" dirty="0"/>
          </a:p>
        </p:txBody>
      </p:sp>
      <p:sp>
        <p:nvSpPr>
          <p:cNvPr id="18" name="TextBox 17"/>
          <p:cNvSpPr txBox="1"/>
          <p:nvPr/>
        </p:nvSpPr>
        <p:spPr>
          <a:xfrm>
            <a:off x="2133600" y="1764268"/>
            <a:ext cx="5029200" cy="369332"/>
          </a:xfrm>
          <a:prstGeom prst="rect">
            <a:avLst/>
          </a:prstGeom>
          <a:noFill/>
        </p:spPr>
        <p:txBody>
          <a:bodyPr wrap="square" rtlCol="0">
            <a:spAutoFit/>
          </a:bodyPr>
          <a:lstStyle/>
          <a:p>
            <a:r>
              <a:rPr lang="en-US" dirty="0" smtClean="0"/>
              <a:t>Buffalo Niagara International Airport (BNIA)</a:t>
            </a:r>
            <a:endParaRPr lang="en-US" dirty="0"/>
          </a:p>
        </p:txBody>
      </p:sp>
      <p:pic>
        <p:nvPicPr>
          <p:cNvPr id="10245" name="Picture 5" descr="http://www.naturallywallace.com/images/buffalo_pump_1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2286000"/>
            <a:ext cx="3175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http://1.bp.blogspot.com/-Xhr24116CIE/T1tjNLGxcXI/AAAAAAAAA8Y/Vonctzzte1s/s1600/Buffalo+International+Airpor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2286000"/>
            <a:ext cx="4039471" cy="239002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381000" y="4648200"/>
            <a:ext cx="4572000" cy="215444"/>
          </a:xfrm>
          <a:prstGeom prst="rect">
            <a:avLst/>
          </a:prstGeom>
        </p:spPr>
        <p:txBody>
          <a:bodyPr wrap="square">
            <a:spAutoFit/>
          </a:bodyPr>
          <a:lstStyle/>
          <a:p>
            <a:r>
              <a:rPr lang="en-US" sz="800" dirty="0" smtClean="0">
                <a:solidFill>
                  <a:srgbClr val="7030A0"/>
                </a:solidFill>
              </a:rPr>
              <a:t>          http</a:t>
            </a:r>
            <a:r>
              <a:rPr lang="en-US" sz="800" dirty="0">
                <a:solidFill>
                  <a:srgbClr val="7030A0"/>
                </a:solidFill>
              </a:rPr>
              <a:t>://www.niagaraforum.org/2012/03/respect-for-competition.html#!/</a:t>
            </a:r>
            <a:r>
              <a:rPr lang="en-US" sz="800" dirty="0" smtClean="0">
                <a:solidFill>
                  <a:srgbClr val="7030A0"/>
                </a:solidFill>
              </a:rPr>
              <a:t>2012/03/</a:t>
            </a:r>
            <a:endParaRPr lang="en-US" sz="800" dirty="0">
              <a:solidFill>
                <a:srgbClr val="7030A0"/>
              </a:solidFill>
            </a:endParaRPr>
          </a:p>
        </p:txBody>
      </p:sp>
      <p:sp>
        <p:nvSpPr>
          <p:cNvPr id="22" name="Rectangle 21"/>
          <p:cNvSpPr/>
          <p:nvPr/>
        </p:nvSpPr>
        <p:spPr>
          <a:xfrm>
            <a:off x="5105400" y="4630579"/>
            <a:ext cx="2743200" cy="246221"/>
          </a:xfrm>
          <a:prstGeom prst="rect">
            <a:avLst/>
          </a:prstGeom>
        </p:spPr>
        <p:txBody>
          <a:bodyPr wrap="square">
            <a:spAutoFit/>
          </a:bodyPr>
          <a:lstStyle/>
          <a:p>
            <a:r>
              <a:rPr lang="en-US" sz="1000" dirty="0">
                <a:solidFill>
                  <a:srgbClr val="7030A0"/>
                </a:solidFill>
              </a:rPr>
              <a:t>http://www.naturallywallace.com/tech/</a:t>
            </a:r>
          </a:p>
        </p:txBody>
      </p:sp>
      <p:pic>
        <p:nvPicPr>
          <p:cNvPr id="27"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340" y="4953000"/>
            <a:ext cx="3018919"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5316" y="5147559"/>
            <a:ext cx="4871484" cy="719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0100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4971173"/>
            <a:ext cx="1495425" cy="1429627"/>
          </a:xfrm>
          <a:prstGeom prst="rect">
            <a:avLst/>
          </a:prstGeom>
        </p:spPr>
      </p:pic>
      <p:sp>
        <p:nvSpPr>
          <p:cNvPr id="7" name="Title 1"/>
          <p:cNvSpPr>
            <a:spLocks noGrp="1"/>
          </p:cNvSpPr>
          <p:nvPr>
            <p:ph type="title"/>
          </p:nvPr>
        </p:nvSpPr>
        <p:spPr>
          <a:xfrm>
            <a:off x="2286000" y="762000"/>
            <a:ext cx="4495800" cy="609600"/>
          </a:xfrm>
        </p:spPr>
        <p:txBody>
          <a:bodyPr>
            <a:normAutofit/>
          </a:bodyPr>
          <a:lstStyle/>
          <a:p>
            <a:pPr algn="ctr"/>
            <a:r>
              <a:rPr lang="en-US" sz="3000" b="1" i="1" dirty="0"/>
              <a:t>Airfield: Water </a:t>
            </a:r>
          </a:p>
        </p:txBody>
      </p:sp>
      <p:sp>
        <p:nvSpPr>
          <p:cNvPr id="8" name="TextBox 7"/>
          <p:cNvSpPr txBox="1"/>
          <p:nvPr/>
        </p:nvSpPr>
        <p:spPr>
          <a:xfrm>
            <a:off x="2286000" y="1352490"/>
            <a:ext cx="4648200" cy="707886"/>
          </a:xfrm>
          <a:prstGeom prst="rect">
            <a:avLst/>
          </a:prstGeom>
          <a:noFill/>
        </p:spPr>
        <p:txBody>
          <a:bodyPr wrap="square" rtlCol="0">
            <a:spAutoFit/>
          </a:bodyPr>
          <a:lstStyle/>
          <a:p>
            <a:r>
              <a:rPr lang="en-US" sz="2000" b="1" i="1" dirty="0" smtClean="0"/>
              <a:t>Solutions: </a:t>
            </a:r>
            <a:r>
              <a:rPr lang="en-US" sz="2000" dirty="0"/>
              <a:t>Anaerobic Bioremediation</a:t>
            </a:r>
          </a:p>
          <a:p>
            <a:endParaRPr lang="en-US" sz="2000" b="1" i="1" dirty="0"/>
          </a:p>
        </p:txBody>
      </p:sp>
      <p:pic>
        <p:nvPicPr>
          <p:cNvPr id="1032" name="Picture 8" descr="http://www.uasb.org/discover/terephth.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752600"/>
            <a:ext cx="5253203" cy="18873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05000" y="3581400"/>
            <a:ext cx="4572000" cy="246221"/>
          </a:xfrm>
          <a:prstGeom prst="rect">
            <a:avLst/>
          </a:prstGeom>
        </p:spPr>
        <p:txBody>
          <a:bodyPr>
            <a:spAutoFit/>
          </a:bodyPr>
          <a:lstStyle/>
          <a:p>
            <a:r>
              <a:rPr lang="en-US" sz="1000" dirty="0">
                <a:solidFill>
                  <a:srgbClr val="7030A0"/>
                </a:solidFill>
              </a:rPr>
              <a:t>http://www.uasb.org/discover/anaerobic_biotechnologies.htm</a:t>
            </a:r>
          </a:p>
        </p:txBody>
      </p:sp>
      <p:sp>
        <p:nvSpPr>
          <p:cNvPr id="5" name="TextBox 4"/>
          <p:cNvSpPr txBox="1"/>
          <p:nvPr/>
        </p:nvSpPr>
        <p:spPr>
          <a:xfrm>
            <a:off x="533400" y="3827621"/>
            <a:ext cx="7972425" cy="1200329"/>
          </a:xfrm>
          <a:prstGeom prst="rect">
            <a:avLst/>
          </a:prstGeom>
          <a:noFill/>
        </p:spPr>
        <p:txBody>
          <a:bodyPr wrap="square" rtlCol="0">
            <a:spAutoFit/>
          </a:bodyPr>
          <a:lstStyle/>
          <a:p>
            <a:pPr marL="285750" indent="-285750">
              <a:buFont typeface="Arial" pitchFamily="34" charset="0"/>
              <a:buChar char="•"/>
            </a:pPr>
            <a:r>
              <a:rPr lang="en-US" dirty="0" smtClean="0"/>
              <a:t>Can biodegrade larger amounts of ADF in less time.</a:t>
            </a:r>
          </a:p>
          <a:p>
            <a:pPr marL="285750" indent="-285750">
              <a:buFont typeface="Arial" pitchFamily="34" charset="0"/>
              <a:buChar char="•"/>
            </a:pPr>
            <a:r>
              <a:rPr lang="en-US" dirty="0" smtClean="0"/>
              <a:t>Reduces oxygen demand levels to </a:t>
            </a:r>
            <a:r>
              <a:rPr lang="en-US" dirty="0"/>
              <a:t>permit unrestricted </a:t>
            </a:r>
            <a:r>
              <a:rPr lang="en-US" dirty="0" smtClean="0"/>
              <a:t>disposal.</a:t>
            </a:r>
          </a:p>
          <a:p>
            <a:pPr marL="285750" indent="-285750">
              <a:buFont typeface="Arial" pitchFamily="34" charset="0"/>
              <a:buChar char="•"/>
            </a:pPr>
            <a:r>
              <a:rPr lang="en-US" dirty="0" smtClean="0"/>
              <a:t>Can remove additives from runoff.</a:t>
            </a:r>
          </a:p>
          <a:p>
            <a:pPr marL="285750" indent="-285750">
              <a:buFont typeface="Arial" pitchFamily="34" charset="0"/>
              <a:buChar char="•"/>
            </a:pPr>
            <a:r>
              <a:rPr lang="en-US" dirty="0" smtClean="0"/>
              <a:t>Converts glycols in runoff to methane gas, can be used for heating.</a:t>
            </a:r>
            <a:endParaRPr lang="en-US" dirty="0"/>
          </a:p>
        </p:txBody>
      </p:sp>
    </p:spTree>
    <p:extLst>
      <p:ext uri="{BB962C8B-B14F-4D97-AF65-F5344CB8AC3E}">
        <p14:creationId xmlns:p14="http://schemas.microsoft.com/office/powerpoint/2010/main" val="30033171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199" y="4844982"/>
            <a:ext cx="1594859" cy="1524685"/>
          </a:xfrm>
          <a:prstGeom prst="rect">
            <a:avLst/>
          </a:prstGeom>
        </p:spPr>
      </p:pic>
      <p:sp>
        <p:nvSpPr>
          <p:cNvPr id="7" name="Title 1"/>
          <p:cNvSpPr>
            <a:spLocks noGrp="1"/>
          </p:cNvSpPr>
          <p:nvPr>
            <p:ph type="title"/>
          </p:nvPr>
        </p:nvSpPr>
        <p:spPr>
          <a:xfrm>
            <a:off x="2286000" y="762000"/>
            <a:ext cx="4495800" cy="609600"/>
          </a:xfrm>
        </p:spPr>
        <p:txBody>
          <a:bodyPr>
            <a:normAutofit/>
          </a:bodyPr>
          <a:lstStyle/>
          <a:p>
            <a:pPr algn="ctr"/>
            <a:r>
              <a:rPr lang="en-US" sz="3000" b="1" i="1" dirty="0"/>
              <a:t>Airfield: Water </a:t>
            </a:r>
          </a:p>
        </p:txBody>
      </p:sp>
      <p:sp>
        <p:nvSpPr>
          <p:cNvPr id="8" name="TextBox 7"/>
          <p:cNvSpPr txBox="1"/>
          <p:nvPr/>
        </p:nvSpPr>
        <p:spPr>
          <a:xfrm>
            <a:off x="1981200" y="1352490"/>
            <a:ext cx="5105400" cy="400110"/>
          </a:xfrm>
          <a:prstGeom prst="rect">
            <a:avLst/>
          </a:prstGeom>
          <a:noFill/>
        </p:spPr>
        <p:txBody>
          <a:bodyPr wrap="square" rtlCol="0">
            <a:spAutoFit/>
          </a:bodyPr>
          <a:lstStyle/>
          <a:p>
            <a:pPr algn="ctr"/>
            <a:r>
              <a:rPr lang="en-US" sz="2000" b="1" i="1" dirty="0" smtClean="0"/>
              <a:t>Case Study: </a:t>
            </a:r>
            <a:r>
              <a:rPr lang="en-US" sz="2000" dirty="0"/>
              <a:t>Anaerobic Bioremediation</a:t>
            </a:r>
          </a:p>
        </p:txBody>
      </p:sp>
      <p:sp>
        <p:nvSpPr>
          <p:cNvPr id="18" name="TextBox 17"/>
          <p:cNvSpPr txBox="1"/>
          <p:nvPr/>
        </p:nvSpPr>
        <p:spPr>
          <a:xfrm>
            <a:off x="2488333" y="1764268"/>
            <a:ext cx="4141067" cy="369332"/>
          </a:xfrm>
          <a:prstGeom prst="rect">
            <a:avLst/>
          </a:prstGeom>
          <a:noFill/>
        </p:spPr>
        <p:txBody>
          <a:bodyPr wrap="square" rtlCol="0">
            <a:spAutoFit/>
          </a:bodyPr>
          <a:lstStyle/>
          <a:p>
            <a:r>
              <a:rPr lang="en-US" dirty="0" smtClean="0"/>
              <a:t>Portland International Airport (PDX)</a:t>
            </a:r>
            <a:endParaRPr lang="en-US" dirty="0"/>
          </a:p>
        </p:txBody>
      </p:sp>
      <p:pic>
        <p:nvPicPr>
          <p:cNvPr id="2050" name="Picture 2" descr="Portland Airport, Overflight, Langley Flying Scho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002" y="2209800"/>
            <a:ext cx="3621198" cy="25050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9600" y="4661356"/>
            <a:ext cx="3505200" cy="215444"/>
          </a:xfrm>
          <a:prstGeom prst="rect">
            <a:avLst/>
          </a:prstGeom>
        </p:spPr>
        <p:txBody>
          <a:bodyPr wrap="square">
            <a:spAutoFit/>
          </a:bodyPr>
          <a:lstStyle/>
          <a:p>
            <a:r>
              <a:rPr lang="en-US" sz="800" dirty="0">
                <a:solidFill>
                  <a:srgbClr val="7030A0"/>
                </a:solidFill>
              </a:rPr>
              <a:t>http://www.langleyflyingschool.com/Pages/Ready%20Room.html</a:t>
            </a:r>
          </a:p>
        </p:txBody>
      </p:sp>
      <p:pic>
        <p:nvPicPr>
          <p:cNvPr id="2052" name="Picture 4" descr="pdx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7945" y="2209800"/>
            <a:ext cx="4051113" cy="25050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419600" y="4690646"/>
            <a:ext cx="4572000" cy="338554"/>
          </a:xfrm>
          <a:prstGeom prst="rect">
            <a:avLst/>
          </a:prstGeom>
        </p:spPr>
        <p:txBody>
          <a:bodyPr>
            <a:spAutoFit/>
          </a:bodyPr>
          <a:lstStyle/>
          <a:p>
            <a:r>
              <a:rPr lang="en-US" sz="800" dirty="0">
                <a:solidFill>
                  <a:srgbClr val="7030A0"/>
                </a:solidFill>
              </a:rPr>
              <a:t>http://showcase.greshamsmith.com/Showcase/Projects/Showcase-4/Portland-International-Airport-Deicer-Management</a:t>
            </a:r>
          </a:p>
        </p:txBody>
      </p:sp>
    </p:spTree>
    <p:extLst>
      <p:ext uri="{BB962C8B-B14F-4D97-AF65-F5344CB8AC3E}">
        <p14:creationId xmlns:p14="http://schemas.microsoft.com/office/powerpoint/2010/main" val="6684245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4949648"/>
            <a:ext cx="1495425" cy="1429626"/>
          </a:xfrm>
          <a:prstGeom prst="rect">
            <a:avLst/>
          </a:prstGeom>
        </p:spPr>
      </p:pic>
      <p:sp>
        <p:nvSpPr>
          <p:cNvPr id="7" name="Title 1"/>
          <p:cNvSpPr>
            <a:spLocks noGrp="1"/>
          </p:cNvSpPr>
          <p:nvPr>
            <p:ph type="title"/>
          </p:nvPr>
        </p:nvSpPr>
        <p:spPr>
          <a:xfrm>
            <a:off x="2286000" y="762000"/>
            <a:ext cx="4495800" cy="609600"/>
          </a:xfrm>
        </p:spPr>
        <p:txBody>
          <a:bodyPr>
            <a:normAutofit/>
          </a:bodyPr>
          <a:lstStyle/>
          <a:p>
            <a:pPr algn="ctr"/>
            <a:r>
              <a:rPr lang="en-US" sz="3000" b="1" i="1" dirty="0"/>
              <a:t>Airfield: Water </a:t>
            </a:r>
          </a:p>
        </p:txBody>
      </p:sp>
      <p:sp>
        <p:nvSpPr>
          <p:cNvPr id="8" name="TextBox 7"/>
          <p:cNvSpPr txBox="1"/>
          <p:nvPr/>
        </p:nvSpPr>
        <p:spPr>
          <a:xfrm>
            <a:off x="2438400" y="1352490"/>
            <a:ext cx="4572000" cy="400110"/>
          </a:xfrm>
          <a:prstGeom prst="rect">
            <a:avLst/>
          </a:prstGeom>
          <a:noFill/>
        </p:spPr>
        <p:txBody>
          <a:bodyPr wrap="square" rtlCol="0">
            <a:spAutoFit/>
          </a:bodyPr>
          <a:lstStyle/>
          <a:p>
            <a:r>
              <a:rPr lang="en-US" sz="2000" b="1" i="1" dirty="0" smtClean="0"/>
              <a:t>Solutions: </a:t>
            </a:r>
            <a:r>
              <a:rPr lang="en-US" sz="2000" dirty="0" smtClean="0"/>
              <a:t>Recovery and Recycling</a:t>
            </a:r>
            <a:endParaRPr lang="en-US" sz="2000" b="1" i="1" dirty="0"/>
          </a:p>
        </p:txBody>
      </p:sp>
      <p:pic>
        <p:nvPicPr>
          <p:cNvPr id="3074" name="Picture 2" descr="http://www.filtrationeng.com/images/reverse_osmosis_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828800"/>
            <a:ext cx="5148077" cy="23694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43200" y="4097179"/>
            <a:ext cx="4572000" cy="246221"/>
          </a:xfrm>
          <a:prstGeom prst="rect">
            <a:avLst/>
          </a:prstGeom>
        </p:spPr>
        <p:txBody>
          <a:bodyPr>
            <a:spAutoFit/>
          </a:bodyPr>
          <a:lstStyle/>
          <a:p>
            <a:r>
              <a:rPr lang="en-US" sz="1000" dirty="0">
                <a:solidFill>
                  <a:srgbClr val="7030A0"/>
                </a:solidFill>
              </a:rPr>
              <a:t>http://www.filtrationeng.com/reverse_osmosis.cfm</a:t>
            </a:r>
          </a:p>
        </p:txBody>
      </p:sp>
      <p:sp>
        <p:nvSpPr>
          <p:cNvPr id="3" name="TextBox 2"/>
          <p:cNvSpPr txBox="1"/>
          <p:nvPr/>
        </p:nvSpPr>
        <p:spPr>
          <a:xfrm>
            <a:off x="838201" y="4343400"/>
            <a:ext cx="6781800" cy="2031325"/>
          </a:xfrm>
          <a:prstGeom prst="rect">
            <a:avLst/>
          </a:prstGeom>
          <a:noFill/>
        </p:spPr>
        <p:txBody>
          <a:bodyPr wrap="square" rtlCol="0">
            <a:spAutoFit/>
          </a:bodyPr>
          <a:lstStyle/>
          <a:p>
            <a:pPr marL="285750" indent="-285750">
              <a:buFont typeface="Arial" pitchFamily="34" charset="0"/>
              <a:buChar char="•"/>
            </a:pPr>
            <a:r>
              <a:rPr lang="en-US" dirty="0" smtClean="0"/>
              <a:t>Filtrate most toxins and contaminants.</a:t>
            </a:r>
          </a:p>
          <a:p>
            <a:pPr marL="285750" indent="-285750">
              <a:buFont typeface="Arial" pitchFamily="34" charset="0"/>
              <a:buChar char="•"/>
            </a:pPr>
            <a:r>
              <a:rPr lang="en-US" dirty="0" smtClean="0"/>
              <a:t>Replace potable water with non-potable freshwater for:</a:t>
            </a:r>
          </a:p>
          <a:p>
            <a:r>
              <a:rPr lang="en-US" dirty="0"/>
              <a:t>	</a:t>
            </a:r>
            <a:r>
              <a:rPr lang="en-US" dirty="0" smtClean="0"/>
              <a:t>- landscape irrigation	- toilet flushing</a:t>
            </a:r>
          </a:p>
          <a:p>
            <a:r>
              <a:rPr lang="en-US" dirty="0"/>
              <a:t>	</a:t>
            </a:r>
            <a:r>
              <a:rPr lang="en-US" dirty="0" smtClean="0"/>
              <a:t>- airfield/aircraft/terminal cleaning</a:t>
            </a:r>
          </a:p>
          <a:p>
            <a:r>
              <a:rPr lang="en-US" dirty="0"/>
              <a:t>	</a:t>
            </a:r>
            <a:r>
              <a:rPr lang="en-US" dirty="0" smtClean="0"/>
              <a:t>- etcetera</a:t>
            </a:r>
          </a:p>
          <a:p>
            <a:pPr marL="285750" indent="-285750">
              <a:buFont typeface="Arial" pitchFamily="34" charset="0"/>
              <a:buChar char="•"/>
            </a:pPr>
            <a:r>
              <a:rPr lang="en-US" dirty="0" smtClean="0"/>
              <a:t>Possibly sell non-potable water to other industries.</a:t>
            </a:r>
          </a:p>
          <a:p>
            <a:pPr marL="285750" indent="-285750">
              <a:buFont typeface="Arial" pitchFamily="34" charset="0"/>
              <a:buChar char="•"/>
            </a:pPr>
            <a:r>
              <a:rPr lang="en-US" dirty="0" smtClean="0"/>
              <a:t>Recycle glycol from spent ADF, possibly to sell.</a:t>
            </a:r>
            <a:endParaRPr lang="en-US" dirty="0"/>
          </a:p>
        </p:txBody>
      </p:sp>
    </p:spTree>
    <p:extLst>
      <p:ext uri="{BB962C8B-B14F-4D97-AF65-F5344CB8AC3E}">
        <p14:creationId xmlns:p14="http://schemas.microsoft.com/office/powerpoint/2010/main" val="11738285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199" y="761315"/>
            <a:ext cx="1594859" cy="1524685"/>
          </a:xfrm>
          <a:prstGeom prst="rect">
            <a:avLst/>
          </a:prstGeom>
        </p:spPr>
      </p:pic>
      <p:sp>
        <p:nvSpPr>
          <p:cNvPr id="7" name="Title 1"/>
          <p:cNvSpPr>
            <a:spLocks noGrp="1"/>
          </p:cNvSpPr>
          <p:nvPr>
            <p:ph type="title"/>
          </p:nvPr>
        </p:nvSpPr>
        <p:spPr>
          <a:xfrm>
            <a:off x="2286000" y="762000"/>
            <a:ext cx="4495800" cy="609600"/>
          </a:xfrm>
        </p:spPr>
        <p:txBody>
          <a:bodyPr>
            <a:normAutofit/>
          </a:bodyPr>
          <a:lstStyle/>
          <a:p>
            <a:pPr algn="ctr"/>
            <a:r>
              <a:rPr lang="en-US" sz="3000" b="1" i="1" dirty="0"/>
              <a:t>Airfield: Water </a:t>
            </a:r>
          </a:p>
        </p:txBody>
      </p:sp>
      <p:sp>
        <p:nvSpPr>
          <p:cNvPr id="8" name="TextBox 7"/>
          <p:cNvSpPr txBox="1"/>
          <p:nvPr/>
        </p:nvSpPr>
        <p:spPr>
          <a:xfrm>
            <a:off x="1981200" y="1352490"/>
            <a:ext cx="5105400" cy="400110"/>
          </a:xfrm>
          <a:prstGeom prst="rect">
            <a:avLst/>
          </a:prstGeom>
          <a:noFill/>
        </p:spPr>
        <p:txBody>
          <a:bodyPr wrap="square" rtlCol="0">
            <a:spAutoFit/>
          </a:bodyPr>
          <a:lstStyle/>
          <a:p>
            <a:pPr algn="ctr"/>
            <a:r>
              <a:rPr lang="en-US" sz="2000" b="1" i="1" dirty="0" smtClean="0"/>
              <a:t>Case Study: </a:t>
            </a:r>
            <a:r>
              <a:rPr lang="en-US" sz="2000" dirty="0"/>
              <a:t>Recovery and Recycling</a:t>
            </a:r>
          </a:p>
        </p:txBody>
      </p:sp>
      <p:sp>
        <p:nvSpPr>
          <p:cNvPr id="18" name="TextBox 17"/>
          <p:cNvSpPr txBox="1"/>
          <p:nvPr/>
        </p:nvSpPr>
        <p:spPr>
          <a:xfrm>
            <a:off x="2209801" y="1764268"/>
            <a:ext cx="4800599" cy="369332"/>
          </a:xfrm>
          <a:prstGeom prst="rect">
            <a:avLst/>
          </a:prstGeom>
          <a:noFill/>
        </p:spPr>
        <p:txBody>
          <a:bodyPr wrap="square" rtlCol="0">
            <a:spAutoFit/>
          </a:bodyPr>
          <a:lstStyle/>
          <a:p>
            <a:r>
              <a:rPr lang="en-US" dirty="0" smtClean="0"/>
              <a:t>San </a:t>
            </a:r>
            <a:r>
              <a:rPr lang="en-US" dirty="0"/>
              <a:t>F</a:t>
            </a:r>
            <a:r>
              <a:rPr lang="en-US" dirty="0" smtClean="0"/>
              <a:t>rancisco International Airport (SFO)</a:t>
            </a:r>
            <a:endParaRPr lang="en-US" dirty="0"/>
          </a:p>
        </p:txBody>
      </p:sp>
      <p:sp>
        <p:nvSpPr>
          <p:cNvPr id="5" name="Rectangle 4"/>
          <p:cNvSpPr/>
          <p:nvPr/>
        </p:nvSpPr>
        <p:spPr>
          <a:xfrm>
            <a:off x="685800" y="4706779"/>
            <a:ext cx="2743200" cy="246221"/>
          </a:xfrm>
          <a:prstGeom prst="rect">
            <a:avLst/>
          </a:prstGeom>
        </p:spPr>
        <p:txBody>
          <a:bodyPr wrap="square">
            <a:spAutoFit/>
          </a:bodyPr>
          <a:lstStyle/>
          <a:p>
            <a:r>
              <a:rPr lang="en-US" sz="1000" dirty="0">
                <a:solidFill>
                  <a:srgbClr val="7030A0"/>
                </a:solidFill>
              </a:rPr>
              <a:t>http://www.chamoismoon.com/sfo.html</a:t>
            </a:r>
          </a:p>
        </p:txBody>
      </p:sp>
      <p:sp>
        <p:nvSpPr>
          <p:cNvPr id="9" name="Rectangle 8"/>
          <p:cNvSpPr/>
          <p:nvPr/>
        </p:nvSpPr>
        <p:spPr>
          <a:xfrm>
            <a:off x="1333500" y="6324600"/>
            <a:ext cx="6057900" cy="246221"/>
          </a:xfrm>
          <a:prstGeom prst="rect">
            <a:avLst/>
          </a:prstGeom>
        </p:spPr>
        <p:txBody>
          <a:bodyPr wrap="square">
            <a:spAutoFit/>
          </a:bodyPr>
          <a:lstStyle/>
          <a:p>
            <a:r>
              <a:rPr lang="en-US" sz="1000" dirty="0">
                <a:solidFill>
                  <a:srgbClr val="7030A0"/>
                </a:solidFill>
              </a:rPr>
              <a:t>http://www.flysfo.com/downloads/reports/SFO_2011_Environmental_Sustainability_Report.pdf</a:t>
            </a:r>
          </a:p>
        </p:txBody>
      </p:sp>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935" y="2108817"/>
            <a:ext cx="3297238"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760977" y="2268576"/>
            <a:ext cx="878846" cy="553998"/>
          </a:xfrm>
          <a:prstGeom prst="rect">
            <a:avLst/>
          </a:prstGeom>
          <a:noFill/>
        </p:spPr>
        <p:txBody>
          <a:bodyPr wrap="square" rtlCol="0">
            <a:spAutoFit/>
          </a:bodyPr>
          <a:lstStyle/>
          <a:p>
            <a:pPr algn="ctr"/>
            <a:r>
              <a:rPr lang="en-US" sz="1000" dirty="0" smtClean="0">
                <a:solidFill>
                  <a:schemeClr val="bg1"/>
                </a:solidFill>
              </a:rPr>
              <a:t>Mel Leong Treatment </a:t>
            </a:r>
          </a:p>
          <a:p>
            <a:pPr algn="ctr"/>
            <a:r>
              <a:rPr lang="en-US" sz="1000" dirty="0" smtClean="0">
                <a:solidFill>
                  <a:schemeClr val="bg1"/>
                </a:solidFill>
              </a:rPr>
              <a:t>Plant</a:t>
            </a:r>
            <a:endParaRPr lang="en-US" sz="1000" dirty="0">
              <a:solidFill>
                <a:schemeClr val="bg1"/>
              </a:solidFill>
            </a:endParaRPr>
          </a:p>
        </p:txBody>
      </p:sp>
      <p:cxnSp>
        <p:nvCxnSpPr>
          <p:cNvPr id="21" name="Straight Arrow Connector 20"/>
          <p:cNvCxnSpPr/>
          <p:nvPr/>
        </p:nvCxnSpPr>
        <p:spPr>
          <a:xfrm flipH="1">
            <a:off x="2057400" y="2667000"/>
            <a:ext cx="838200" cy="2286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3288" y="2366899"/>
            <a:ext cx="4335978" cy="258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68883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2137" y="804829"/>
            <a:ext cx="1788463" cy="1709771"/>
          </a:xfrm>
          <a:prstGeom prst="rect">
            <a:avLst/>
          </a:prstGeom>
        </p:spPr>
      </p:pic>
      <p:sp>
        <p:nvSpPr>
          <p:cNvPr id="7" name="Title 1"/>
          <p:cNvSpPr>
            <a:spLocks noGrp="1"/>
          </p:cNvSpPr>
          <p:nvPr>
            <p:ph type="title"/>
          </p:nvPr>
        </p:nvSpPr>
        <p:spPr>
          <a:xfrm>
            <a:off x="2286000" y="762000"/>
            <a:ext cx="4495800" cy="609600"/>
          </a:xfrm>
        </p:spPr>
        <p:txBody>
          <a:bodyPr>
            <a:normAutofit/>
          </a:bodyPr>
          <a:lstStyle/>
          <a:p>
            <a:pPr algn="ctr"/>
            <a:r>
              <a:rPr lang="en-US" sz="3000" b="1" i="1" dirty="0"/>
              <a:t>Airfield: Water </a:t>
            </a:r>
          </a:p>
        </p:txBody>
      </p:sp>
      <p:sp>
        <p:nvSpPr>
          <p:cNvPr id="8" name="TextBox 7"/>
          <p:cNvSpPr txBox="1"/>
          <p:nvPr/>
        </p:nvSpPr>
        <p:spPr>
          <a:xfrm>
            <a:off x="1981200" y="1352490"/>
            <a:ext cx="5105400" cy="400110"/>
          </a:xfrm>
          <a:prstGeom prst="rect">
            <a:avLst/>
          </a:prstGeom>
          <a:noFill/>
        </p:spPr>
        <p:txBody>
          <a:bodyPr wrap="square" rtlCol="0">
            <a:spAutoFit/>
          </a:bodyPr>
          <a:lstStyle/>
          <a:p>
            <a:pPr algn="ctr"/>
            <a:r>
              <a:rPr lang="en-US" sz="2000" b="1" i="1" dirty="0" smtClean="0"/>
              <a:t>Case Study: </a:t>
            </a:r>
            <a:r>
              <a:rPr lang="en-US" sz="2000" dirty="0"/>
              <a:t>Recovery and Recycling</a:t>
            </a:r>
          </a:p>
        </p:txBody>
      </p:sp>
      <p:sp>
        <p:nvSpPr>
          <p:cNvPr id="18" name="TextBox 17"/>
          <p:cNvSpPr txBox="1"/>
          <p:nvPr/>
        </p:nvSpPr>
        <p:spPr>
          <a:xfrm>
            <a:off x="2209801" y="1764268"/>
            <a:ext cx="4800599" cy="369332"/>
          </a:xfrm>
          <a:prstGeom prst="rect">
            <a:avLst/>
          </a:prstGeom>
          <a:noFill/>
        </p:spPr>
        <p:txBody>
          <a:bodyPr wrap="square" rtlCol="0">
            <a:spAutoFit/>
          </a:bodyPr>
          <a:lstStyle/>
          <a:p>
            <a:r>
              <a:rPr lang="en-US" dirty="0" smtClean="0"/>
              <a:t>San </a:t>
            </a:r>
            <a:r>
              <a:rPr lang="en-US" dirty="0"/>
              <a:t>F</a:t>
            </a:r>
            <a:r>
              <a:rPr lang="en-US" dirty="0" smtClean="0"/>
              <a:t>rancisco International Airport (SFO)</a:t>
            </a:r>
            <a:endParaRPr lang="en-US" dirty="0"/>
          </a:p>
        </p:txBody>
      </p:sp>
      <p:sp>
        <p:nvSpPr>
          <p:cNvPr id="19" name="TextBox 18"/>
          <p:cNvSpPr txBox="1"/>
          <p:nvPr/>
        </p:nvSpPr>
        <p:spPr>
          <a:xfrm>
            <a:off x="2760977" y="2268576"/>
            <a:ext cx="878846" cy="553998"/>
          </a:xfrm>
          <a:prstGeom prst="rect">
            <a:avLst/>
          </a:prstGeom>
          <a:noFill/>
        </p:spPr>
        <p:txBody>
          <a:bodyPr wrap="square" rtlCol="0">
            <a:spAutoFit/>
          </a:bodyPr>
          <a:lstStyle/>
          <a:p>
            <a:pPr algn="ctr"/>
            <a:r>
              <a:rPr lang="en-US" sz="1000" dirty="0" smtClean="0">
                <a:solidFill>
                  <a:schemeClr val="bg1"/>
                </a:solidFill>
              </a:rPr>
              <a:t>Mel Leong Treatment </a:t>
            </a:r>
          </a:p>
          <a:p>
            <a:pPr algn="ctr"/>
            <a:r>
              <a:rPr lang="en-US" sz="1000" dirty="0" smtClean="0">
                <a:solidFill>
                  <a:schemeClr val="bg1"/>
                </a:solidFill>
              </a:rPr>
              <a:t>Plant</a:t>
            </a:r>
            <a:endParaRPr lang="en-US" sz="1000" dirty="0">
              <a:solidFill>
                <a:schemeClr val="bg1"/>
              </a:solidFill>
            </a:endParaRPr>
          </a:p>
        </p:txBody>
      </p:sp>
      <p:cxnSp>
        <p:nvCxnSpPr>
          <p:cNvPr id="21" name="Straight Arrow Connector 20"/>
          <p:cNvCxnSpPr/>
          <p:nvPr/>
        </p:nvCxnSpPr>
        <p:spPr>
          <a:xfrm flipH="1">
            <a:off x="2057400" y="2667000"/>
            <a:ext cx="838200" cy="2286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9823" y="2438400"/>
            <a:ext cx="4970777" cy="275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262" y="4016025"/>
            <a:ext cx="2881313" cy="230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descr="Irvine purple pipes originated in IRWD's recycled water progr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2333625"/>
            <a:ext cx="2847975" cy="14763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0" y="6306979"/>
            <a:ext cx="6019800" cy="246221"/>
          </a:xfrm>
          <a:prstGeom prst="rect">
            <a:avLst/>
          </a:prstGeom>
        </p:spPr>
        <p:txBody>
          <a:bodyPr wrap="square">
            <a:spAutoFit/>
          </a:bodyPr>
          <a:lstStyle/>
          <a:p>
            <a:r>
              <a:rPr lang="en-US" sz="1000" dirty="0">
                <a:solidFill>
                  <a:srgbClr val="7030A0"/>
                </a:solidFill>
              </a:rPr>
              <a:t>http://www.flysfo.com/downloads/reports/SFO_2011_Environmental_Sustainability_Report.pdf</a:t>
            </a:r>
          </a:p>
        </p:txBody>
      </p:sp>
      <p:sp>
        <p:nvSpPr>
          <p:cNvPr id="3" name="Rectangle 2"/>
          <p:cNvSpPr/>
          <p:nvPr/>
        </p:nvSpPr>
        <p:spPr>
          <a:xfrm>
            <a:off x="539374" y="3769804"/>
            <a:ext cx="4572000" cy="215444"/>
          </a:xfrm>
          <a:prstGeom prst="rect">
            <a:avLst/>
          </a:prstGeom>
        </p:spPr>
        <p:txBody>
          <a:bodyPr>
            <a:spAutoFit/>
          </a:bodyPr>
          <a:lstStyle/>
          <a:p>
            <a:r>
              <a:rPr lang="en-US" sz="800" dirty="0">
                <a:solidFill>
                  <a:srgbClr val="7030A0"/>
                </a:solidFill>
              </a:rPr>
              <a:t>http://www.irwd.com/your-water/recycled-water.html</a:t>
            </a:r>
          </a:p>
        </p:txBody>
      </p:sp>
    </p:spTree>
    <p:extLst>
      <p:ext uri="{BB962C8B-B14F-4D97-AF65-F5344CB8AC3E}">
        <p14:creationId xmlns:p14="http://schemas.microsoft.com/office/powerpoint/2010/main" val="22823840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914400" y="685800"/>
            <a:ext cx="7543800" cy="1143000"/>
          </a:xfrm>
        </p:spPr>
        <p:txBody>
          <a:bodyPr>
            <a:normAutofit/>
          </a:bodyPr>
          <a:lstStyle/>
          <a:p>
            <a:pPr algn="ctr"/>
            <a:r>
              <a:rPr lang="en-US" sz="3000" b="1" i="1" dirty="0" smtClean="0"/>
              <a:t>Sustainable Airport Design &amp; Evaluation</a:t>
            </a:r>
            <a:endParaRPr lang="en-US" sz="3000" b="1"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876800"/>
            <a:ext cx="1571625" cy="150247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403732715"/>
              </p:ext>
            </p:extLst>
          </p:nvPr>
        </p:nvGraphicFramePr>
        <p:xfrm>
          <a:off x="609599" y="2572536"/>
          <a:ext cx="7896223" cy="1039344"/>
        </p:xfrm>
        <a:graphic>
          <a:graphicData uri="http://schemas.openxmlformats.org/drawingml/2006/table">
            <a:tbl>
              <a:tblPr firstRow="1" bandRow="1">
                <a:tableStyleId>{5C22544A-7EE6-4342-B048-85BDC9FD1C3A}</a:tableStyleId>
              </a:tblPr>
              <a:tblGrid>
                <a:gridCol w="1611476"/>
                <a:gridCol w="897821"/>
                <a:gridCol w="995904"/>
                <a:gridCol w="914400"/>
                <a:gridCol w="914400"/>
                <a:gridCol w="914400"/>
                <a:gridCol w="838200"/>
                <a:gridCol w="809622"/>
              </a:tblGrid>
              <a:tr h="521184">
                <a:tc>
                  <a:txBody>
                    <a:bodyPr/>
                    <a:lstStyle/>
                    <a:p>
                      <a:r>
                        <a:rPr lang="en-US" sz="1400" dirty="0" smtClean="0"/>
                        <a:t>Functional</a:t>
                      </a:r>
                      <a:r>
                        <a:rPr lang="en-US" sz="1400" baseline="0" dirty="0" smtClean="0"/>
                        <a:t> </a:t>
                      </a:r>
                      <a:r>
                        <a:rPr lang="en-US" sz="1400" dirty="0" smtClean="0"/>
                        <a:t>Areas</a:t>
                      </a:r>
                      <a:endParaRPr lang="en-US" sz="1400" dirty="0"/>
                    </a:p>
                  </a:txBody>
                  <a:tcPr/>
                </a:tc>
                <a:tc>
                  <a:txBody>
                    <a:bodyPr/>
                    <a:lstStyle/>
                    <a:p>
                      <a:pPr algn="ctr"/>
                      <a:r>
                        <a:rPr lang="en-US" sz="1400" dirty="0" smtClean="0"/>
                        <a:t>GWP</a:t>
                      </a:r>
                      <a:endParaRPr lang="en-US" sz="1400" dirty="0"/>
                    </a:p>
                  </a:txBody>
                  <a:tcPr>
                    <a:lnB w="38100" cmpd="sng">
                      <a:noFill/>
                    </a:lnB>
                  </a:tcPr>
                </a:tc>
                <a:tc>
                  <a:txBody>
                    <a:bodyPr/>
                    <a:lstStyle/>
                    <a:p>
                      <a:pPr algn="ctr"/>
                      <a:r>
                        <a:rPr lang="en-US" sz="1400" dirty="0" smtClean="0"/>
                        <a:t>Virgin</a:t>
                      </a:r>
                    </a:p>
                    <a:p>
                      <a:pPr algn="ctr"/>
                      <a:r>
                        <a:rPr lang="en-US" sz="1400" dirty="0" smtClean="0"/>
                        <a:t>Materials</a:t>
                      </a:r>
                      <a:endParaRPr lang="en-US" sz="1400" dirty="0"/>
                    </a:p>
                  </a:txBody>
                  <a:tcPr>
                    <a:lnB w="38100" cmpd="sng">
                      <a:noFill/>
                    </a:lnB>
                  </a:tcPr>
                </a:tc>
                <a:tc>
                  <a:txBody>
                    <a:bodyPr/>
                    <a:lstStyle/>
                    <a:p>
                      <a:pPr algn="ctr"/>
                      <a:r>
                        <a:rPr lang="en-US" sz="1400" dirty="0" smtClean="0"/>
                        <a:t>Noise</a:t>
                      </a:r>
                      <a:endParaRPr lang="en-US" sz="1400" dirty="0"/>
                    </a:p>
                  </a:txBody>
                  <a:tcPr>
                    <a:lnB w="38100" cmpd="sng">
                      <a:noFill/>
                    </a:lnB>
                  </a:tcPr>
                </a:tc>
                <a:tc>
                  <a:txBody>
                    <a:bodyPr/>
                    <a:lstStyle/>
                    <a:p>
                      <a:pPr algn="ctr"/>
                      <a:r>
                        <a:rPr lang="en-US" sz="1400" dirty="0" smtClean="0"/>
                        <a:t>Air</a:t>
                      </a:r>
                    </a:p>
                    <a:p>
                      <a:pPr algn="ctr"/>
                      <a:r>
                        <a:rPr lang="en-US" sz="1400" dirty="0" smtClean="0"/>
                        <a:t>Quality</a:t>
                      </a:r>
                      <a:endParaRPr lang="en-US" sz="1400" dirty="0"/>
                    </a:p>
                  </a:txBody>
                  <a:tcPr>
                    <a:lnB w="38100" cmpd="sng">
                      <a:noFill/>
                    </a:lnB>
                  </a:tcPr>
                </a:tc>
                <a:tc>
                  <a:txBody>
                    <a:bodyPr/>
                    <a:lstStyle/>
                    <a:p>
                      <a:pPr algn="ctr"/>
                      <a:r>
                        <a:rPr lang="en-US" sz="1400" dirty="0" smtClean="0"/>
                        <a:t>Water</a:t>
                      </a:r>
                    </a:p>
                    <a:p>
                      <a:pPr algn="ctr"/>
                      <a:r>
                        <a:rPr lang="en-US" sz="1400" dirty="0" smtClean="0"/>
                        <a:t>Impact</a:t>
                      </a:r>
                      <a:endParaRPr lang="en-US" sz="1400" dirty="0"/>
                    </a:p>
                  </a:txBody>
                  <a:tcPr>
                    <a:lnB w="38100" cmpd="sng">
                      <a:noFill/>
                    </a:lnB>
                  </a:tcPr>
                </a:tc>
                <a:tc>
                  <a:txBody>
                    <a:bodyPr/>
                    <a:lstStyle/>
                    <a:p>
                      <a:pPr algn="ctr"/>
                      <a:r>
                        <a:rPr lang="en-US" sz="1400" dirty="0" smtClean="0"/>
                        <a:t>Wildlife</a:t>
                      </a:r>
                      <a:endParaRPr lang="en-US" sz="1400" dirty="0"/>
                    </a:p>
                  </a:txBody>
                  <a:tcPr>
                    <a:lnB w="38100" cmpd="sng">
                      <a:noFill/>
                    </a:lnB>
                  </a:tcPr>
                </a:tc>
                <a:tc>
                  <a:txBody>
                    <a:bodyPr/>
                    <a:lstStyle/>
                    <a:p>
                      <a:pPr algn="ctr"/>
                      <a:r>
                        <a:rPr lang="en-US" sz="1800" dirty="0" smtClean="0"/>
                        <a:t>$</a:t>
                      </a:r>
                      <a:endParaRPr lang="en-US" sz="1800" dirty="0"/>
                    </a:p>
                  </a:txBody>
                  <a:tcPr/>
                </a:tc>
              </a:tr>
              <a:tr h="370840">
                <a:tc>
                  <a:txBody>
                    <a:bodyPr/>
                    <a:lstStyle/>
                    <a:p>
                      <a:r>
                        <a:rPr lang="en-US" sz="1400" b="1" dirty="0" smtClean="0"/>
                        <a:t>Airfield:</a:t>
                      </a:r>
                    </a:p>
                    <a:p>
                      <a:r>
                        <a:rPr lang="en-US" sz="1400" b="1" dirty="0" smtClean="0"/>
                        <a:t>Water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3048000" y="1915180"/>
            <a:ext cx="3200400" cy="523220"/>
          </a:xfrm>
          <a:prstGeom prst="rect">
            <a:avLst/>
          </a:prstGeom>
          <a:noFill/>
        </p:spPr>
        <p:txBody>
          <a:bodyPr wrap="square" rtlCol="0">
            <a:spAutoFit/>
          </a:bodyPr>
          <a:lstStyle/>
          <a:p>
            <a:r>
              <a:rPr lang="en-US" sz="2800" b="1" dirty="0" smtClean="0">
                <a:latin typeface="+mj-lt"/>
              </a:rPr>
              <a:t>Impact Matrix</a:t>
            </a:r>
            <a:endParaRPr lang="en-US" sz="2800" b="1" dirty="0">
              <a:latin typeface="+mj-lt"/>
            </a:endParaRPr>
          </a:p>
        </p:txBody>
      </p:sp>
    </p:spTree>
    <p:extLst>
      <p:ext uri="{BB962C8B-B14F-4D97-AF65-F5344CB8AC3E}">
        <p14:creationId xmlns:p14="http://schemas.microsoft.com/office/powerpoint/2010/main" val="33824364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p:nvPr/>
        </p:nvSpPr>
        <p:spPr>
          <a:xfrm>
            <a:off x="533400" y="361572"/>
            <a:ext cx="1600200" cy="1200150"/>
          </a:xfrm>
          <a:prstGeom prst="rect">
            <a:avLst/>
          </a:prstGeom>
          <a:blipFill>
            <a:blip r:embed="rId3" cstate="print"/>
            <a:stretch>
              <a:fillRect/>
            </a:stretch>
          </a:blipFill>
        </p:spPr>
      </p:sp>
      <p:sp>
        <p:nvSpPr>
          <p:cNvPr id="448" name="Shape 448"/>
          <p:cNvSpPr txBox="1">
            <a:spLocks noGrp="1"/>
          </p:cNvSpPr>
          <p:nvPr>
            <p:ph type="title"/>
          </p:nvPr>
        </p:nvSpPr>
        <p:spPr>
          <a:xfrm>
            <a:off x="962025" y="976987"/>
            <a:ext cx="7543800" cy="584735"/>
          </a:xfrm>
          <a:prstGeom prst="rect">
            <a:avLst/>
          </a:prstGeom>
          <a:noFill/>
          <a:ln>
            <a:noFill/>
          </a:ln>
        </p:spPr>
        <p:txBody>
          <a:bodyPr lIns="91425" tIns="45700" rIns="91425" bIns="45700" anchor="b" anchorCtr="0">
            <a:spAutoFit/>
          </a:bodyPr>
          <a:lstStyle/>
          <a:p>
            <a:pPr lvl="0" algn="ctr">
              <a:buSzPct val="25000"/>
            </a:pPr>
            <a:r>
              <a:rPr lang="en" sz="3200" dirty="0"/>
              <a:t>Airfield Lighting Efficiency</a:t>
            </a:r>
            <a:endParaRPr lang="en" sz="3000" b="1" i="1" u="none" strike="noStrike" cap="none" baseline="0" dirty="0">
              <a:solidFill>
                <a:schemeClr val="accent1"/>
              </a:solidFill>
              <a:latin typeface="Arial"/>
              <a:ea typeface="Arial"/>
              <a:cs typeface="Arial"/>
              <a:sym typeface="Arial"/>
            </a:endParaRPr>
          </a:p>
        </p:txBody>
      </p:sp>
      <p:sp>
        <p:nvSpPr>
          <p:cNvPr id="449" name="Shape 449"/>
          <p:cNvSpPr/>
          <p:nvPr/>
        </p:nvSpPr>
        <p:spPr>
          <a:xfrm>
            <a:off x="6934200" y="4876800"/>
            <a:ext cx="1571625" cy="1502473"/>
          </a:xfrm>
          <a:prstGeom prst="rect">
            <a:avLst/>
          </a:prstGeom>
          <a:blipFill>
            <a:blip r:embed="rId4" cstate="print"/>
            <a:stretch>
              <a:fillRect/>
            </a:stretch>
          </a:blipFill>
        </p:spPr>
      </p:sp>
      <p:sp>
        <p:nvSpPr>
          <p:cNvPr id="5" name="Shape 391"/>
          <p:cNvSpPr/>
          <p:nvPr/>
        </p:nvSpPr>
        <p:spPr>
          <a:xfrm>
            <a:off x="1447800" y="2732436"/>
            <a:ext cx="5029200" cy="2895600"/>
          </a:xfrm>
          <a:prstGeom prst="rect">
            <a:avLst/>
          </a:prstGeom>
          <a:blipFill>
            <a:blip r:embed="rId5" cstate="print"/>
            <a:stretch>
              <a:fillRect/>
            </a:stretch>
          </a:blipFill>
        </p:spPr>
      </p:sp>
    </p:spTree>
    <p:extLst>
      <p:ext uri="{BB962C8B-B14F-4D97-AF65-F5344CB8AC3E}">
        <p14:creationId xmlns:p14="http://schemas.microsoft.com/office/powerpoint/2010/main" val="351600418"/>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p:nvPr/>
        </p:nvSpPr>
        <p:spPr>
          <a:xfrm>
            <a:off x="533400" y="361572"/>
            <a:ext cx="1600200" cy="1200150"/>
          </a:xfrm>
          <a:prstGeom prst="rect">
            <a:avLst/>
          </a:prstGeom>
          <a:blipFill>
            <a:blip r:embed="rId3" cstate="print"/>
            <a:stretch>
              <a:fillRect/>
            </a:stretch>
          </a:blipFill>
        </p:spPr>
      </p:sp>
      <p:sp>
        <p:nvSpPr>
          <p:cNvPr id="448" name="Shape 448"/>
          <p:cNvSpPr txBox="1">
            <a:spLocks noGrp="1"/>
          </p:cNvSpPr>
          <p:nvPr>
            <p:ph type="title"/>
          </p:nvPr>
        </p:nvSpPr>
        <p:spPr>
          <a:xfrm>
            <a:off x="1066800" y="976987"/>
            <a:ext cx="7543800" cy="584735"/>
          </a:xfrm>
          <a:prstGeom prst="rect">
            <a:avLst/>
          </a:prstGeom>
          <a:noFill/>
          <a:ln>
            <a:noFill/>
          </a:ln>
        </p:spPr>
        <p:txBody>
          <a:bodyPr lIns="91425" tIns="45700" rIns="91425" bIns="45700" anchor="b" anchorCtr="0">
            <a:spAutoFit/>
          </a:bodyPr>
          <a:lstStyle/>
          <a:p>
            <a:pPr lvl="0" algn="ctr">
              <a:buSzPct val="25000"/>
            </a:pPr>
            <a:r>
              <a:rPr lang="en" sz="3200" dirty="0"/>
              <a:t>Introduction to Runway Lighting</a:t>
            </a:r>
            <a:endParaRPr lang="en" sz="3000" b="1" i="1" u="none" strike="noStrike" cap="none" baseline="0" dirty="0">
              <a:solidFill>
                <a:schemeClr val="accent1"/>
              </a:solidFill>
              <a:latin typeface="Arial"/>
              <a:ea typeface="Arial"/>
              <a:cs typeface="Arial"/>
              <a:sym typeface="Arial"/>
            </a:endParaRPr>
          </a:p>
        </p:txBody>
      </p:sp>
      <p:sp>
        <p:nvSpPr>
          <p:cNvPr id="449" name="Shape 449"/>
          <p:cNvSpPr/>
          <p:nvPr/>
        </p:nvSpPr>
        <p:spPr>
          <a:xfrm>
            <a:off x="6934200" y="4876800"/>
            <a:ext cx="1571625" cy="1502473"/>
          </a:xfrm>
          <a:prstGeom prst="rect">
            <a:avLst/>
          </a:prstGeom>
          <a:blipFill>
            <a:blip r:embed="rId4" cstate="print"/>
            <a:stretch>
              <a:fillRect/>
            </a:stretch>
          </a:blipFill>
        </p:spPr>
      </p:sp>
      <p:sp>
        <p:nvSpPr>
          <p:cNvPr id="5" name="Shape 397"/>
          <p:cNvSpPr/>
          <p:nvPr/>
        </p:nvSpPr>
        <p:spPr>
          <a:xfrm>
            <a:off x="1245778" y="2057400"/>
            <a:ext cx="5456050" cy="3788602"/>
          </a:xfrm>
          <a:prstGeom prst="rect">
            <a:avLst/>
          </a:prstGeom>
          <a:blipFill>
            <a:blip r:embed="rId5" cstate="print"/>
            <a:stretch>
              <a:fillRect/>
            </a:stretch>
          </a:blipFill>
        </p:spPr>
      </p:sp>
    </p:spTree>
    <p:extLst>
      <p:ext uri="{BB962C8B-B14F-4D97-AF65-F5344CB8AC3E}">
        <p14:creationId xmlns:p14="http://schemas.microsoft.com/office/powerpoint/2010/main" val="1773090465"/>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p:nvPr/>
        </p:nvSpPr>
        <p:spPr>
          <a:xfrm>
            <a:off x="533400" y="361572"/>
            <a:ext cx="1600200" cy="1200150"/>
          </a:xfrm>
          <a:prstGeom prst="rect">
            <a:avLst/>
          </a:prstGeom>
          <a:blipFill>
            <a:blip r:embed="rId3" cstate="print"/>
            <a:stretch>
              <a:fillRect/>
            </a:stretch>
          </a:blipFill>
        </p:spPr>
      </p:sp>
      <p:sp>
        <p:nvSpPr>
          <p:cNvPr id="448" name="Shape 448"/>
          <p:cNvSpPr txBox="1">
            <a:spLocks noGrp="1"/>
          </p:cNvSpPr>
          <p:nvPr>
            <p:ph type="title"/>
          </p:nvPr>
        </p:nvSpPr>
        <p:spPr>
          <a:xfrm>
            <a:off x="609600" y="961647"/>
            <a:ext cx="7543800" cy="584735"/>
          </a:xfrm>
          <a:prstGeom prst="rect">
            <a:avLst/>
          </a:prstGeom>
          <a:noFill/>
          <a:ln>
            <a:noFill/>
          </a:ln>
        </p:spPr>
        <p:txBody>
          <a:bodyPr lIns="91425" tIns="45700" rIns="91425" bIns="45700" anchor="b" anchorCtr="0">
            <a:spAutoFit/>
          </a:bodyPr>
          <a:lstStyle/>
          <a:p>
            <a:pPr lvl="0" algn="ctr">
              <a:buSzPct val="25000"/>
            </a:pPr>
            <a:r>
              <a:rPr lang="en" sz="3200" dirty="0" smtClean="0"/>
              <a:t>LED Lighting</a:t>
            </a:r>
            <a:endParaRPr lang="en" sz="3000" b="1" i="1" u="none" strike="noStrike" cap="none" baseline="0" dirty="0">
              <a:solidFill>
                <a:schemeClr val="accent1"/>
              </a:solidFill>
              <a:latin typeface="Arial"/>
              <a:ea typeface="Arial"/>
              <a:cs typeface="Arial"/>
              <a:sym typeface="Arial"/>
            </a:endParaRPr>
          </a:p>
        </p:txBody>
      </p:sp>
      <p:sp>
        <p:nvSpPr>
          <p:cNvPr id="449" name="Shape 449"/>
          <p:cNvSpPr/>
          <p:nvPr/>
        </p:nvSpPr>
        <p:spPr>
          <a:xfrm>
            <a:off x="6934200" y="4876800"/>
            <a:ext cx="1571625" cy="1502473"/>
          </a:xfrm>
          <a:prstGeom prst="rect">
            <a:avLst/>
          </a:prstGeom>
          <a:blipFill>
            <a:blip r:embed="rId4" cstate="print"/>
            <a:stretch>
              <a:fillRect/>
            </a:stretch>
          </a:blipFill>
        </p:spPr>
      </p:sp>
      <p:sp>
        <p:nvSpPr>
          <p:cNvPr id="5" name="Shape 405"/>
          <p:cNvSpPr/>
          <p:nvPr/>
        </p:nvSpPr>
        <p:spPr>
          <a:xfrm>
            <a:off x="6057202" y="1143000"/>
            <a:ext cx="2135831" cy="2086350"/>
          </a:xfrm>
          <a:prstGeom prst="rect">
            <a:avLst/>
          </a:prstGeom>
          <a:blipFill>
            <a:blip r:embed="rId5" cstate="print"/>
            <a:stretch>
              <a:fillRect/>
            </a:stretch>
          </a:blipFill>
        </p:spPr>
      </p:sp>
      <p:sp>
        <p:nvSpPr>
          <p:cNvPr id="6" name="Shape 404"/>
          <p:cNvSpPr/>
          <p:nvPr/>
        </p:nvSpPr>
        <p:spPr>
          <a:xfrm>
            <a:off x="1676399" y="4297533"/>
            <a:ext cx="3072083" cy="1706586"/>
          </a:xfrm>
          <a:prstGeom prst="rect">
            <a:avLst/>
          </a:prstGeom>
          <a:blipFill>
            <a:blip r:embed="rId6" cstate="print"/>
            <a:stretch>
              <a:fillRect/>
            </a:stretch>
          </a:blipFill>
        </p:spPr>
      </p:sp>
      <p:sp>
        <p:nvSpPr>
          <p:cNvPr id="2" name="Rectangle 1"/>
          <p:cNvSpPr/>
          <p:nvPr/>
        </p:nvSpPr>
        <p:spPr>
          <a:xfrm>
            <a:off x="685800" y="2058918"/>
            <a:ext cx="5486400" cy="2003625"/>
          </a:xfrm>
          <a:prstGeom prst="rect">
            <a:avLst/>
          </a:prstGeom>
        </p:spPr>
        <p:txBody>
          <a:bodyPr wrap="square">
            <a:spAutoFit/>
          </a:bodyPr>
          <a:lstStyle/>
          <a:p>
            <a:pPr marL="76200" lvl="0" algn="just">
              <a:lnSpc>
                <a:spcPct val="115000"/>
              </a:lnSpc>
              <a:buClr>
                <a:srgbClr val="000000"/>
              </a:buClr>
              <a:buSzPct val="363636"/>
            </a:pPr>
            <a:r>
              <a:rPr lang="en" dirty="0">
                <a:solidFill>
                  <a:srgbClr val="000000"/>
                </a:solidFill>
              </a:rPr>
              <a:t>Light-emitting </a:t>
            </a:r>
            <a:r>
              <a:rPr lang="en" dirty="0" smtClean="0">
                <a:solidFill>
                  <a:srgbClr val="000000"/>
                </a:solidFill>
              </a:rPr>
              <a:t>diode</a:t>
            </a:r>
            <a:endParaRPr lang="en" dirty="0">
              <a:solidFill>
                <a:srgbClr val="000000"/>
              </a:solidFill>
            </a:endParaRPr>
          </a:p>
          <a:p>
            <a:pPr marL="361950" lvl="0" indent="-285750" algn="just">
              <a:lnSpc>
                <a:spcPct val="115000"/>
              </a:lnSpc>
              <a:buClr>
                <a:srgbClr val="000000"/>
              </a:buClr>
              <a:buSzPct val="166666"/>
              <a:buFont typeface="Arial" pitchFamily="34" charset="0"/>
              <a:buChar char="•"/>
            </a:pPr>
            <a:r>
              <a:rPr lang="en" dirty="0" smtClean="0">
                <a:solidFill>
                  <a:srgbClr val="000000"/>
                </a:solidFill>
              </a:rPr>
              <a:t>  Aviation </a:t>
            </a:r>
            <a:r>
              <a:rPr lang="en" dirty="0">
                <a:solidFill>
                  <a:srgbClr val="000000"/>
                </a:solidFill>
              </a:rPr>
              <a:t>lighting</a:t>
            </a:r>
          </a:p>
          <a:p>
            <a:pPr marL="457200" lvl="0" indent="-381000" algn="just">
              <a:lnSpc>
                <a:spcPct val="115000"/>
              </a:lnSpc>
              <a:buClr>
                <a:srgbClr val="000000"/>
              </a:buClr>
              <a:buSzPct val="166666"/>
              <a:buFont typeface="Arial"/>
              <a:buChar char="•"/>
            </a:pPr>
            <a:r>
              <a:rPr lang="en" dirty="0">
                <a:solidFill>
                  <a:srgbClr val="000000"/>
                </a:solidFill>
              </a:rPr>
              <a:t>Automotive </a:t>
            </a:r>
            <a:r>
              <a:rPr lang="en" dirty="0" smtClean="0">
                <a:solidFill>
                  <a:srgbClr val="000000"/>
                </a:solidFill>
              </a:rPr>
              <a:t>lighting</a:t>
            </a:r>
            <a:endParaRPr lang="en" dirty="0">
              <a:solidFill>
                <a:srgbClr val="000000"/>
              </a:solidFill>
            </a:endParaRPr>
          </a:p>
          <a:p>
            <a:pPr marL="457200" lvl="0" indent="-381000" algn="just">
              <a:lnSpc>
                <a:spcPct val="115000"/>
              </a:lnSpc>
              <a:buClr>
                <a:srgbClr val="000000"/>
              </a:buClr>
              <a:buSzPct val="166666"/>
              <a:buFont typeface="Arial"/>
              <a:buChar char="•"/>
            </a:pPr>
            <a:r>
              <a:rPr lang="en" dirty="0">
                <a:solidFill>
                  <a:srgbClr val="000000"/>
                </a:solidFill>
              </a:rPr>
              <a:t>Advertising</a:t>
            </a:r>
          </a:p>
          <a:p>
            <a:pPr marL="457200" lvl="0" indent="-381000" algn="just">
              <a:lnSpc>
                <a:spcPct val="115000"/>
              </a:lnSpc>
              <a:buClr>
                <a:srgbClr val="000000"/>
              </a:buClr>
              <a:buSzPct val="166666"/>
              <a:buFont typeface="Arial"/>
              <a:buChar char="•"/>
            </a:pPr>
            <a:r>
              <a:rPr lang="en" dirty="0">
                <a:solidFill>
                  <a:srgbClr val="000000"/>
                </a:solidFill>
              </a:rPr>
              <a:t>General lighting</a:t>
            </a:r>
          </a:p>
          <a:p>
            <a:pPr marL="457200" lvl="0" indent="-381000" algn="just">
              <a:lnSpc>
                <a:spcPct val="115000"/>
              </a:lnSpc>
              <a:buClr>
                <a:srgbClr val="000000"/>
              </a:buClr>
              <a:buSzPct val="166666"/>
              <a:buFont typeface="Arial"/>
              <a:buChar char="•"/>
            </a:pPr>
            <a:r>
              <a:rPr lang="en" dirty="0">
                <a:solidFill>
                  <a:srgbClr val="000000"/>
                </a:solidFill>
              </a:rPr>
              <a:t>Traffic signals </a:t>
            </a:r>
          </a:p>
        </p:txBody>
      </p:sp>
    </p:spTree>
    <p:extLst>
      <p:ext uri="{BB962C8B-B14F-4D97-AF65-F5344CB8AC3E}">
        <p14:creationId xmlns:p14="http://schemas.microsoft.com/office/powerpoint/2010/main" val="3160649865"/>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2514600" y="457200"/>
            <a:ext cx="5334000" cy="914400"/>
          </a:xfrm>
        </p:spPr>
        <p:txBody>
          <a:bodyPr>
            <a:normAutofit/>
          </a:bodyPr>
          <a:lstStyle/>
          <a:p>
            <a:pPr algn="ctr"/>
            <a:r>
              <a:rPr lang="en-US" sz="3000" b="1" i="1" dirty="0"/>
              <a:t>Airfield: </a:t>
            </a:r>
            <a:r>
              <a:rPr lang="en-US" sz="3000" b="1" i="1" dirty="0" smtClean="0"/>
              <a:t>Pavement Materials</a:t>
            </a:r>
            <a:endParaRPr lang="en-US" sz="3000" b="1"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876800"/>
            <a:ext cx="1571625" cy="1502474"/>
          </a:xfrm>
          <a:prstGeom prst="rect">
            <a:avLst/>
          </a:prstGeom>
        </p:spPr>
      </p:pic>
      <p:sp>
        <p:nvSpPr>
          <p:cNvPr id="5" name="TextBox 4"/>
          <p:cNvSpPr txBox="1"/>
          <p:nvPr/>
        </p:nvSpPr>
        <p:spPr>
          <a:xfrm>
            <a:off x="839944" y="1904999"/>
            <a:ext cx="5724644" cy="4401205"/>
          </a:xfrm>
          <a:prstGeom prst="rect">
            <a:avLst/>
          </a:prstGeom>
          <a:noFill/>
        </p:spPr>
        <p:txBody>
          <a:bodyPr wrap="none" rtlCol="0">
            <a:spAutoFit/>
          </a:bodyPr>
          <a:lstStyle/>
          <a:p>
            <a:pPr marL="285750" indent="-285750">
              <a:buFont typeface="Arial" pitchFamily="34" charset="0"/>
              <a:buChar char="•"/>
            </a:pPr>
            <a:r>
              <a:rPr lang="en-US" sz="2800" dirty="0" smtClean="0">
                <a:latin typeface="Times New Roman" pitchFamily="18" charset="0"/>
                <a:cs typeface="Times New Roman" pitchFamily="18" charset="0"/>
              </a:rPr>
              <a:t>Outline</a:t>
            </a:r>
          </a:p>
          <a:p>
            <a:pPr marL="285750" indent="-285750">
              <a:buFont typeface="Wingdings" pitchFamily="2" charset="2"/>
              <a:buChar char="ü"/>
            </a:pPr>
            <a:r>
              <a:rPr lang="en-US" sz="2400" dirty="0" smtClean="0">
                <a:latin typeface="Times New Roman" pitchFamily="18" charset="0"/>
                <a:cs typeface="Times New Roman" pitchFamily="18" charset="0"/>
              </a:rPr>
              <a:t>Pavement design</a:t>
            </a:r>
          </a:p>
          <a:p>
            <a:pPr marL="285750" indent="-285750">
              <a:buFont typeface="Wingdings" pitchFamily="2" charset="2"/>
              <a:buChar char="ü"/>
            </a:pPr>
            <a:r>
              <a:rPr lang="en-US" sz="2400" dirty="0">
                <a:latin typeface="Times New Roman" pitchFamily="18" charset="0"/>
                <a:cs typeface="Times New Roman" pitchFamily="18" charset="0"/>
              </a:rPr>
              <a:t>Material Selection                         Key role</a:t>
            </a:r>
          </a:p>
          <a:p>
            <a:pPr marL="285750" indent="-285750">
              <a:buFont typeface="Wingdings" pitchFamily="2" charset="2"/>
              <a:buChar char="ü"/>
            </a:pPr>
            <a:r>
              <a:rPr lang="en-US" sz="2400" dirty="0" smtClean="0">
                <a:latin typeface="Times New Roman" pitchFamily="18" charset="0"/>
                <a:cs typeface="Times New Roman" pitchFamily="18" charset="0"/>
              </a:rPr>
              <a:t>Engineering calculation</a:t>
            </a:r>
          </a:p>
          <a:p>
            <a:pPr marL="285750" indent="-285750">
              <a:buFont typeface="Wingdings" pitchFamily="2" charset="2"/>
              <a:buChar char="ü"/>
            </a:pPr>
            <a:r>
              <a:rPr lang="en-US" sz="2400" dirty="0" smtClean="0">
                <a:latin typeface="Times New Roman" pitchFamily="18" charset="0"/>
                <a:cs typeface="Times New Roman" pitchFamily="18" charset="0"/>
              </a:rPr>
              <a:t>Sustainability evaluation</a:t>
            </a:r>
          </a:p>
          <a:p>
            <a:pPr marL="285750" indent="-285750">
              <a:buFont typeface="Wingdings" pitchFamily="2" charset="2"/>
              <a:buChar char="ü"/>
            </a:pPr>
            <a:r>
              <a:rPr lang="en-US" sz="2400" dirty="0" smtClean="0">
                <a:latin typeface="Times New Roman" pitchFamily="18" charset="0"/>
                <a:cs typeface="Times New Roman" pitchFamily="18" charset="0"/>
              </a:rPr>
              <a:t>Indicators:</a:t>
            </a:r>
            <a:endParaRPr lang="en-US" sz="2400" dirty="0"/>
          </a:p>
          <a:p>
            <a:pPr marL="285750" indent="-285750">
              <a:buFont typeface="Wingdings" pitchFamily="2" charset="2"/>
              <a:buChar char="§"/>
            </a:pPr>
            <a:r>
              <a:rPr lang="en-US" sz="2400" dirty="0" smtClean="0">
                <a:latin typeface="Times New Roman" pitchFamily="18" charset="0"/>
                <a:cs typeface="Times New Roman" pitchFamily="18" charset="0"/>
              </a:rPr>
              <a:t>            Greenhouse gas emission</a:t>
            </a:r>
          </a:p>
          <a:p>
            <a:pPr marL="285750" indent="-285750">
              <a:buFont typeface="Wingdings" pitchFamily="2" charset="2"/>
              <a:buChar char="§"/>
            </a:pPr>
            <a:r>
              <a:rPr lang="en-US" sz="2400" dirty="0" smtClean="0">
                <a:latin typeface="Times New Roman" pitchFamily="18" charset="0"/>
                <a:cs typeface="Times New Roman" pitchFamily="18" charset="0"/>
              </a:rPr>
              <a:t>            Water withdrawal</a:t>
            </a:r>
          </a:p>
          <a:p>
            <a:pPr marL="285750" indent="-285750">
              <a:buFont typeface="Wingdings" pitchFamily="2" charset="2"/>
              <a:buChar char="§"/>
            </a:pPr>
            <a:r>
              <a:rPr lang="en-US" sz="2400" dirty="0" smtClean="0">
                <a:latin typeface="Times New Roman" pitchFamily="18" charset="0"/>
                <a:cs typeface="Times New Roman" pitchFamily="18" charset="0"/>
              </a:rPr>
              <a:t>            RCRA( </a:t>
            </a:r>
            <a:r>
              <a:rPr lang="en-US" sz="2400" dirty="0" err="1" smtClean="0">
                <a:latin typeface="Times New Roman" pitchFamily="18" charset="0"/>
                <a:cs typeface="Times New Roman" pitchFamily="18" charset="0"/>
              </a:rPr>
              <a:t>Haz</a:t>
            </a:r>
            <a:r>
              <a:rPr lang="en-US" sz="2400" dirty="0" smtClean="0">
                <a:latin typeface="Times New Roman" pitchFamily="18" charset="0"/>
                <a:cs typeface="Times New Roman" pitchFamily="18" charset="0"/>
              </a:rPr>
              <a:t> waste)</a:t>
            </a:r>
          </a:p>
          <a:p>
            <a:pPr marL="285750" indent="-285750">
              <a:buFont typeface="Wingdings" pitchFamily="2" charset="2"/>
              <a:buChar char="§"/>
            </a:pPr>
            <a:r>
              <a:rPr lang="en-US" sz="2400" dirty="0" smtClean="0">
                <a:latin typeface="Times New Roman" pitchFamily="18" charset="0"/>
                <a:cs typeface="Times New Roman" pitchFamily="18" charset="0"/>
              </a:rPr>
              <a:t>            Global Warming</a:t>
            </a:r>
          </a:p>
          <a:p>
            <a:pPr marL="285750" indent="-285750">
              <a:buFont typeface="Arial" pitchFamily="34" charset="0"/>
              <a:buChar char="•"/>
            </a:pPr>
            <a:endParaRPr lang="en-US" dirty="0" smtClean="0">
              <a:latin typeface="Times New Roman" pitchFamily="18" charset="0"/>
              <a:cs typeface="Times New Roman" pitchFamily="18" charset="0"/>
            </a:endParaRPr>
          </a:p>
          <a:p>
            <a:pPr marL="285750" indent="-285750">
              <a:buFont typeface="Arial" pitchFamily="34" charset="0"/>
              <a:buChar char="•"/>
            </a:pPr>
            <a:endParaRPr lang="en-US" dirty="0">
              <a:latin typeface="Times New Roman" pitchFamily="18" charset="0"/>
              <a:cs typeface="Times New Roman" pitchFamily="18" charset="0"/>
            </a:endParaRPr>
          </a:p>
        </p:txBody>
      </p:sp>
      <p:cxnSp>
        <p:nvCxnSpPr>
          <p:cNvPr id="7" name="Straight Arrow Connector 6"/>
          <p:cNvCxnSpPr/>
          <p:nvPr/>
        </p:nvCxnSpPr>
        <p:spPr>
          <a:xfrm>
            <a:off x="3505200" y="2971800"/>
            <a:ext cx="167640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4213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p:nvPr/>
        </p:nvSpPr>
        <p:spPr>
          <a:xfrm>
            <a:off x="533400" y="361572"/>
            <a:ext cx="1600200" cy="1200150"/>
          </a:xfrm>
          <a:prstGeom prst="rect">
            <a:avLst/>
          </a:prstGeom>
          <a:blipFill>
            <a:blip r:embed="rId3" cstate="print"/>
            <a:stretch>
              <a:fillRect/>
            </a:stretch>
          </a:blipFill>
        </p:spPr>
      </p:sp>
      <p:sp>
        <p:nvSpPr>
          <p:cNvPr id="448" name="Shape 448"/>
          <p:cNvSpPr txBox="1">
            <a:spLocks noGrp="1"/>
          </p:cNvSpPr>
          <p:nvPr>
            <p:ph type="title"/>
          </p:nvPr>
        </p:nvSpPr>
        <p:spPr>
          <a:xfrm>
            <a:off x="914400" y="1122443"/>
            <a:ext cx="7543800" cy="553957"/>
          </a:xfrm>
          <a:prstGeom prst="rect">
            <a:avLst/>
          </a:prstGeom>
          <a:noFill/>
          <a:ln>
            <a:noFill/>
          </a:ln>
        </p:spPr>
        <p:txBody>
          <a:bodyPr lIns="91425" tIns="45700" rIns="91425" bIns="45700" anchor="b" anchorCtr="0">
            <a:spAutoFit/>
          </a:bodyPr>
          <a:lstStyle/>
          <a:p>
            <a:pPr marL="0" marR="0" lvl="0" indent="0" algn="ctr" rtl="0">
              <a:spcBef>
                <a:spcPts val="0"/>
              </a:spcBef>
              <a:buClr>
                <a:schemeClr val="accent1"/>
              </a:buClr>
              <a:buSzPct val="25000"/>
              <a:buFont typeface="Arial"/>
              <a:buNone/>
            </a:pPr>
            <a:r>
              <a:rPr lang="en-US" sz="3000" b="1" i="1" u="none" strike="noStrike" cap="none" baseline="0" dirty="0" smtClean="0">
                <a:solidFill>
                  <a:schemeClr val="accent1"/>
                </a:solidFill>
                <a:latin typeface="Arial"/>
                <a:ea typeface="Arial"/>
                <a:cs typeface="Arial"/>
                <a:sym typeface="Arial"/>
              </a:rPr>
              <a:t>H</a:t>
            </a:r>
            <a:r>
              <a:rPr lang="en" sz="3000" b="1" i="1" u="none" strike="noStrike" cap="none" baseline="0" dirty="0" smtClean="0">
                <a:solidFill>
                  <a:schemeClr val="accent1"/>
                </a:solidFill>
                <a:latin typeface="Arial"/>
                <a:ea typeface="Arial"/>
                <a:cs typeface="Arial"/>
                <a:sym typeface="Arial"/>
              </a:rPr>
              <a:t>ow long do LED last?</a:t>
            </a:r>
            <a:endParaRPr lang="en" sz="3000" b="1" i="1" u="none" strike="noStrike" cap="none" baseline="0" dirty="0">
              <a:solidFill>
                <a:schemeClr val="accent1"/>
              </a:solidFill>
              <a:latin typeface="Arial"/>
              <a:ea typeface="Arial"/>
              <a:cs typeface="Arial"/>
              <a:sym typeface="Arial"/>
            </a:endParaRPr>
          </a:p>
        </p:txBody>
      </p:sp>
      <p:sp>
        <p:nvSpPr>
          <p:cNvPr id="449" name="Shape 449"/>
          <p:cNvSpPr/>
          <p:nvPr/>
        </p:nvSpPr>
        <p:spPr>
          <a:xfrm>
            <a:off x="6934200" y="4876800"/>
            <a:ext cx="1571625" cy="1502473"/>
          </a:xfrm>
          <a:prstGeom prst="rect">
            <a:avLst/>
          </a:prstGeom>
          <a:blipFill>
            <a:blip r:embed="rId4" cstate="print"/>
            <a:stretch>
              <a:fillRect/>
            </a:stretch>
          </a:blipFill>
        </p:spPr>
      </p:sp>
      <p:sp>
        <p:nvSpPr>
          <p:cNvPr id="2" name="Rectangle 1"/>
          <p:cNvSpPr/>
          <p:nvPr/>
        </p:nvSpPr>
        <p:spPr>
          <a:xfrm>
            <a:off x="1066800" y="1981200"/>
            <a:ext cx="6400800" cy="1477328"/>
          </a:xfrm>
          <a:prstGeom prst="rect">
            <a:avLst/>
          </a:prstGeom>
        </p:spPr>
        <p:txBody>
          <a:bodyPr wrap="square">
            <a:spAutoFit/>
          </a:bodyPr>
          <a:lstStyle/>
          <a:p>
            <a:pPr marL="457200" lvl="0" indent="-419100">
              <a:buClr>
                <a:schemeClr val="dk1"/>
              </a:buClr>
              <a:buSzPct val="208333"/>
              <a:buFont typeface="Arial"/>
              <a:buChar char="•"/>
            </a:pPr>
            <a:r>
              <a:rPr lang="en" dirty="0" smtClean="0"/>
              <a:t>Don't have a filament or igniter</a:t>
            </a:r>
          </a:p>
          <a:p>
            <a:pPr marL="457200" lvl="0" indent="-419100">
              <a:buClr>
                <a:schemeClr val="dk1"/>
              </a:buClr>
              <a:buSzPct val="208333"/>
              <a:buFont typeface="Arial"/>
              <a:buChar char="•"/>
            </a:pPr>
            <a:r>
              <a:rPr lang="en" dirty="0" smtClean="0"/>
              <a:t>Don't suddenly "burn out"</a:t>
            </a:r>
          </a:p>
          <a:p>
            <a:pPr marL="457200" lvl="0" indent="-419100">
              <a:buClr>
                <a:schemeClr val="dk1"/>
              </a:buClr>
              <a:buSzPct val="208333"/>
              <a:buFont typeface="Arial"/>
              <a:buChar char="•"/>
            </a:pPr>
            <a:r>
              <a:rPr lang="en" dirty="0" smtClean="0"/>
              <a:t>30,000 to 50,000 hours</a:t>
            </a:r>
          </a:p>
          <a:p>
            <a:pPr marL="457200" lvl="0" indent="-419100">
              <a:buClr>
                <a:schemeClr val="dk1"/>
              </a:buClr>
              <a:buSzPct val="208333"/>
              <a:buFont typeface="Arial"/>
              <a:buChar char="•"/>
            </a:pPr>
            <a:r>
              <a:rPr lang="en" dirty="0" smtClean="0"/>
              <a:t>Useful life is calculated based upon 70% of its initial light output</a:t>
            </a:r>
            <a:endParaRPr lang="en" dirty="0"/>
          </a:p>
        </p:txBody>
      </p:sp>
      <p:graphicFrame>
        <p:nvGraphicFramePr>
          <p:cNvPr id="4" name="Table 3"/>
          <p:cNvGraphicFramePr>
            <a:graphicFrameLocks noGrp="1"/>
          </p:cNvGraphicFramePr>
          <p:nvPr>
            <p:extLst>
              <p:ext uri="{D42A27DB-BD31-4B8C-83A1-F6EECF244321}">
                <p14:modId xmlns:p14="http://schemas.microsoft.com/office/powerpoint/2010/main" val="2590367417"/>
              </p:ext>
            </p:extLst>
          </p:nvPr>
        </p:nvGraphicFramePr>
        <p:xfrm>
          <a:off x="1066800" y="4038600"/>
          <a:ext cx="5562600" cy="1676400"/>
        </p:xfrm>
        <a:graphic>
          <a:graphicData uri="http://schemas.openxmlformats.org/drawingml/2006/table">
            <a:tbl>
              <a:tblPr>
                <a:tableStyleId>{5C22544A-7EE6-4342-B048-85BDC9FD1C3A}</a:tableStyleId>
              </a:tblPr>
              <a:tblGrid>
                <a:gridCol w="1680945"/>
                <a:gridCol w="2156475"/>
                <a:gridCol w="1725180"/>
              </a:tblGrid>
              <a:tr h="326946">
                <a:tc>
                  <a:txBody>
                    <a:bodyPr/>
                    <a:lstStyle/>
                    <a:p>
                      <a:pPr algn="ctr" fontAlgn="b"/>
                      <a:r>
                        <a:rPr lang="en-US" sz="1100" b="1" u="none" strike="noStrike" dirty="0">
                          <a:effectLst/>
                        </a:rPr>
                        <a:t>Light Source</a:t>
                      </a:r>
                      <a:endParaRPr lang="en-US" sz="1100" b="1" i="0" u="none" strike="noStrike" dirty="0">
                        <a:solidFill>
                          <a:srgbClr val="000000"/>
                        </a:solidFill>
                        <a:effectLst/>
                        <a:latin typeface="Calibri"/>
                      </a:endParaRPr>
                    </a:p>
                  </a:txBody>
                  <a:tcPr marL="9525" marR="9525" marT="9525" marB="0" anchor="b">
                    <a:solidFill>
                      <a:schemeClr val="accent1">
                        <a:lumMod val="40000"/>
                        <a:lumOff val="60000"/>
                      </a:schemeClr>
                    </a:solidFill>
                  </a:tcPr>
                </a:tc>
                <a:tc>
                  <a:txBody>
                    <a:bodyPr/>
                    <a:lstStyle/>
                    <a:p>
                      <a:pPr algn="ctr" fontAlgn="b"/>
                      <a:r>
                        <a:rPr lang="en-US" sz="1100" b="1" u="none" strike="noStrike">
                          <a:effectLst/>
                        </a:rPr>
                        <a:t>Typical Rated Light (Hours)</a:t>
                      </a:r>
                      <a:endParaRPr lang="en-US" sz="1100" b="1" i="0" u="none" strike="noStrike">
                        <a:solidFill>
                          <a:srgbClr val="000000"/>
                        </a:solidFill>
                        <a:effectLst/>
                        <a:latin typeface="Calibri"/>
                      </a:endParaRPr>
                    </a:p>
                  </a:txBody>
                  <a:tcPr marL="9525" marR="9525" marT="9525" marB="0" anchor="b">
                    <a:solidFill>
                      <a:schemeClr val="accent1">
                        <a:lumMod val="40000"/>
                        <a:lumOff val="60000"/>
                      </a:schemeClr>
                    </a:solidFill>
                  </a:tcPr>
                </a:tc>
                <a:tc>
                  <a:txBody>
                    <a:bodyPr/>
                    <a:lstStyle/>
                    <a:p>
                      <a:pPr algn="ctr" fontAlgn="b"/>
                      <a:r>
                        <a:rPr lang="en-US" sz="1100" b="1" u="none" strike="noStrike" dirty="0">
                          <a:effectLst/>
                        </a:rPr>
                        <a:t>Years </a:t>
                      </a:r>
                      <a:r>
                        <a:rPr lang="en-US" sz="1100" b="1" u="none" strike="noStrike" dirty="0" smtClean="0">
                          <a:effectLst/>
                        </a:rPr>
                        <a:t>(24</a:t>
                      </a:r>
                      <a:r>
                        <a:rPr lang="en-US" sz="1100" b="1" u="none" strike="noStrike" baseline="0" dirty="0" smtClean="0">
                          <a:effectLst/>
                        </a:rPr>
                        <a:t> </a:t>
                      </a:r>
                      <a:r>
                        <a:rPr lang="en-US" sz="1100" b="1" u="none" strike="noStrike" dirty="0" smtClean="0">
                          <a:effectLst/>
                        </a:rPr>
                        <a:t>hours/day</a:t>
                      </a:r>
                      <a:r>
                        <a:rPr lang="en-US" sz="1100" b="1" u="none" strike="noStrike" dirty="0">
                          <a:effectLst/>
                        </a:rPr>
                        <a:t>)</a:t>
                      </a:r>
                      <a:endParaRPr lang="en-US" sz="1100" b="1" i="0" u="none" strike="noStrike" dirty="0">
                        <a:solidFill>
                          <a:srgbClr val="000000"/>
                        </a:solidFill>
                        <a:effectLst/>
                        <a:latin typeface="Calibri"/>
                      </a:endParaRPr>
                    </a:p>
                  </a:txBody>
                  <a:tcPr marL="9525" marR="9525" marT="9525" marB="0" anchor="b">
                    <a:solidFill>
                      <a:schemeClr val="accent1">
                        <a:lumMod val="40000"/>
                        <a:lumOff val="60000"/>
                      </a:schemeClr>
                    </a:solidFill>
                  </a:tcPr>
                </a:tc>
              </a:tr>
              <a:tr h="449818">
                <a:tc>
                  <a:txBody>
                    <a:bodyPr/>
                    <a:lstStyle/>
                    <a:p>
                      <a:pPr algn="l" fontAlgn="b"/>
                      <a:r>
                        <a:rPr lang="en-US" sz="1100" u="none" strike="noStrike">
                          <a:effectLst/>
                        </a:rPr>
                        <a:t>Incandescent</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dirty="0">
                          <a:effectLst/>
                        </a:rPr>
                        <a:t>2,500-5,000</a:t>
                      </a:r>
                      <a:endParaRPr lang="en-US" sz="1100" b="0" i="0" u="none" strike="noStrike" dirty="0">
                        <a:solidFill>
                          <a:srgbClr val="000000"/>
                        </a:solidFill>
                        <a:effectLst/>
                        <a:latin typeface="Calibri"/>
                      </a:endParaRPr>
                    </a:p>
                  </a:txBody>
                  <a:tcPr marL="9525" marR="9525" marT="9525" marB="0" anchor="b"/>
                </a:tc>
                <a:tc>
                  <a:txBody>
                    <a:bodyPr/>
                    <a:lstStyle/>
                    <a:p>
                      <a:pPr algn="ctr" fontAlgn="b"/>
                      <a:r>
                        <a:rPr lang="en-US" sz="1100" u="none" strike="noStrike" dirty="0" smtClean="0">
                          <a:effectLst/>
                        </a:rPr>
                        <a:t>0.25</a:t>
                      </a:r>
                      <a:r>
                        <a:rPr lang="en-US" sz="1100" u="none" strike="noStrike" baseline="0" dirty="0" smtClean="0">
                          <a:effectLst/>
                        </a:rPr>
                        <a:t> - </a:t>
                      </a:r>
                      <a:r>
                        <a:rPr lang="en-US" sz="1100" u="none" strike="noStrike" dirty="0" smtClean="0">
                          <a:effectLst/>
                        </a:rPr>
                        <a:t>0.5 </a:t>
                      </a:r>
                      <a:endParaRPr lang="en-US" sz="1100" b="0" i="0" u="none" strike="noStrike" dirty="0">
                        <a:solidFill>
                          <a:srgbClr val="000000"/>
                        </a:solidFill>
                        <a:effectLst/>
                        <a:latin typeface="Calibri"/>
                      </a:endParaRPr>
                    </a:p>
                  </a:txBody>
                  <a:tcPr marL="9525" marR="9525" marT="9525" marB="0" anchor="b"/>
                </a:tc>
              </a:tr>
              <a:tr h="449818">
                <a:tc>
                  <a:txBody>
                    <a:bodyPr/>
                    <a:lstStyle/>
                    <a:p>
                      <a:pPr algn="l" fontAlgn="b"/>
                      <a:r>
                        <a:rPr lang="en-US" sz="1100" u="none" strike="noStrike">
                          <a:effectLst/>
                        </a:rPr>
                        <a:t>Compact Fluorescent</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8,000-15,000</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b="0" i="0" u="none" strike="noStrike" dirty="0" smtClean="0">
                          <a:solidFill>
                            <a:schemeClr val="dk1"/>
                          </a:solidFill>
                          <a:effectLst/>
                          <a:latin typeface="+mn-lt"/>
                        </a:rPr>
                        <a:t>1</a:t>
                      </a:r>
                      <a:r>
                        <a:rPr lang="en-US" sz="1100" b="0" i="0" u="none" strike="noStrike" baseline="0" dirty="0" smtClean="0">
                          <a:solidFill>
                            <a:schemeClr val="dk1"/>
                          </a:solidFill>
                          <a:effectLst/>
                          <a:latin typeface="+mn-lt"/>
                        </a:rPr>
                        <a:t> – 2</a:t>
                      </a:r>
                      <a:endParaRPr lang="en-US" sz="1100" b="0" i="0" u="none" strike="noStrike" dirty="0">
                        <a:solidFill>
                          <a:srgbClr val="000000"/>
                        </a:solidFill>
                        <a:effectLst/>
                        <a:latin typeface="Calibri"/>
                      </a:endParaRPr>
                    </a:p>
                  </a:txBody>
                  <a:tcPr marL="9525" marR="9525" marT="9525" marB="0" anchor="b"/>
                </a:tc>
              </a:tr>
              <a:tr h="449818">
                <a:tc>
                  <a:txBody>
                    <a:bodyPr/>
                    <a:lstStyle/>
                    <a:p>
                      <a:pPr algn="l" fontAlgn="b"/>
                      <a:r>
                        <a:rPr lang="en-US" sz="1100" u="none" strike="noStrike">
                          <a:effectLst/>
                        </a:rPr>
                        <a:t>White-LED</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u="none" strike="noStrike">
                          <a:effectLst/>
                        </a:rPr>
                        <a:t>25,000-50,000</a:t>
                      </a:r>
                      <a:endParaRPr lang="en-US" sz="1100" b="0" i="0" u="none" strike="noStrike">
                        <a:solidFill>
                          <a:srgbClr val="000000"/>
                        </a:solidFill>
                        <a:effectLst/>
                        <a:latin typeface="Calibri"/>
                      </a:endParaRPr>
                    </a:p>
                  </a:txBody>
                  <a:tcPr marL="9525" marR="9525" marT="9525" marB="0" anchor="b"/>
                </a:tc>
                <a:tc>
                  <a:txBody>
                    <a:bodyPr/>
                    <a:lstStyle/>
                    <a:p>
                      <a:pPr algn="ctr" fontAlgn="b"/>
                      <a:r>
                        <a:rPr lang="en-US" sz="1100" b="0" i="0" u="none" strike="noStrike" dirty="0" smtClean="0">
                          <a:solidFill>
                            <a:schemeClr val="dk1"/>
                          </a:solidFill>
                          <a:effectLst/>
                          <a:latin typeface="+mn-lt"/>
                        </a:rPr>
                        <a:t>3</a:t>
                      </a:r>
                      <a:r>
                        <a:rPr lang="en-US" sz="1100" b="0" i="0" u="none" strike="noStrike" baseline="0" dirty="0" smtClean="0">
                          <a:solidFill>
                            <a:schemeClr val="dk1"/>
                          </a:solidFill>
                          <a:effectLst/>
                          <a:latin typeface="+mn-lt"/>
                        </a:rPr>
                        <a:t> - 6</a:t>
                      </a:r>
                      <a:endParaRPr lang="en-US"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240867087"/>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p:nvPr/>
        </p:nvSpPr>
        <p:spPr>
          <a:xfrm>
            <a:off x="533400" y="361572"/>
            <a:ext cx="1600200" cy="1200150"/>
          </a:xfrm>
          <a:prstGeom prst="rect">
            <a:avLst/>
          </a:prstGeom>
          <a:blipFill>
            <a:blip r:embed="rId3" cstate="print"/>
            <a:stretch>
              <a:fillRect/>
            </a:stretch>
          </a:blipFill>
        </p:spPr>
      </p:sp>
      <p:sp>
        <p:nvSpPr>
          <p:cNvPr id="448" name="Shape 448"/>
          <p:cNvSpPr txBox="1">
            <a:spLocks noGrp="1"/>
          </p:cNvSpPr>
          <p:nvPr>
            <p:ph type="title"/>
          </p:nvPr>
        </p:nvSpPr>
        <p:spPr>
          <a:xfrm>
            <a:off x="1447800" y="838200"/>
            <a:ext cx="7543800" cy="553957"/>
          </a:xfrm>
          <a:prstGeom prst="rect">
            <a:avLst/>
          </a:prstGeom>
          <a:noFill/>
          <a:ln>
            <a:noFill/>
          </a:ln>
        </p:spPr>
        <p:txBody>
          <a:bodyPr lIns="91425" tIns="45700" rIns="91425" bIns="45700" anchor="b" anchorCtr="0">
            <a:spAutoFit/>
          </a:bodyPr>
          <a:lstStyle/>
          <a:p>
            <a:pPr lvl="0" algn="ctr">
              <a:buSzPct val="25000"/>
            </a:pPr>
            <a:r>
              <a:rPr lang="en" sz="3000" dirty="0"/>
              <a:t>Are LEDs energy-efficient?</a:t>
            </a:r>
            <a:endParaRPr lang="en" sz="3000" b="1" i="1" u="none" strike="noStrike" cap="none" baseline="0" dirty="0">
              <a:solidFill>
                <a:schemeClr val="accent1"/>
              </a:solidFill>
              <a:latin typeface="Arial"/>
              <a:ea typeface="Arial"/>
              <a:cs typeface="Arial"/>
              <a:sym typeface="Arial"/>
            </a:endParaRPr>
          </a:p>
        </p:txBody>
      </p:sp>
      <p:sp>
        <p:nvSpPr>
          <p:cNvPr id="449" name="Shape 449"/>
          <p:cNvSpPr/>
          <p:nvPr/>
        </p:nvSpPr>
        <p:spPr>
          <a:xfrm>
            <a:off x="6934200" y="4876800"/>
            <a:ext cx="1571625" cy="1502473"/>
          </a:xfrm>
          <a:prstGeom prst="rect">
            <a:avLst/>
          </a:prstGeom>
          <a:blipFill>
            <a:blip r:embed="rId4" cstate="print"/>
            <a:stretch>
              <a:fillRect/>
            </a:stretch>
          </a:blipFill>
        </p:spPr>
      </p:sp>
      <p:sp>
        <p:nvSpPr>
          <p:cNvPr id="3" name="Rectangle 2"/>
          <p:cNvSpPr/>
          <p:nvPr/>
        </p:nvSpPr>
        <p:spPr>
          <a:xfrm>
            <a:off x="914400" y="1752600"/>
            <a:ext cx="6629400" cy="1200329"/>
          </a:xfrm>
          <a:prstGeom prst="rect">
            <a:avLst/>
          </a:prstGeom>
        </p:spPr>
        <p:txBody>
          <a:bodyPr wrap="square">
            <a:spAutoFit/>
          </a:bodyPr>
          <a:lstStyle/>
          <a:p>
            <a:pPr marL="285750" lvl="0" indent="-285750">
              <a:buFont typeface="Arial" pitchFamily="34" charset="0"/>
              <a:buChar char="•"/>
            </a:pPr>
            <a:r>
              <a:rPr lang="en-US" dirty="0"/>
              <a:t>LED produce more light per watt than incandescent bulbs</a:t>
            </a:r>
            <a:r>
              <a:rPr lang="en" dirty="0" smtClean="0"/>
              <a:t>
</a:t>
            </a:r>
            <a:r>
              <a:rPr lang="en" dirty="0" smtClean="0">
                <a:solidFill>
                  <a:srgbClr val="000000"/>
                </a:solidFill>
              </a:rPr>
              <a:t>300% more </a:t>
            </a:r>
            <a:r>
              <a:rPr lang="en" dirty="0">
                <a:solidFill>
                  <a:srgbClr val="000000"/>
                </a:solidFill>
              </a:rPr>
              <a:t>efficient than a compact fluorescent light (CFL), </a:t>
            </a:r>
            <a:endParaRPr lang="en" dirty="0" smtClean="0">
              <a:solidFill>
                <a:srgbClr val="000000"/>
              </a:solidFill>
            </a:endParaRPr>
          </a:p>
          <a:p>
            <a:pPr marL="285750" lvl="0" indent="-285750">
              <a:buFont typeface="Arial" pitchFamily="34" charset="0"/>
              <a:buChar char="•"/>
            </a:pPr>
            <a:r>
              <a:rPr lang="en" dirty="0" smtClean="0">
                <a:solidFill>
                  <a:srgbClr val="000000"/>
                </a:solidFill>
              </a:rPr>
              <a:t>1,000% more </a:t>
            </a:r>
            <a:r>
              <a:rPr lang="en" dirty="0">
                <a:solidFill>
                  <a:srgbClr val="000000"/>
                </a:solidFill>
              </a:rPr>
              <a:t>efficient than </a:t>
            </a:r>
            <a:r>
              <a:rPr lang="en" dirty="0" smtClean="0">
                <a:solidFill>
                  <a:srgbClr val="000000"/>
                </a:solidFill>
              </a:rPr>
              <a:t>an incandescent bulb</a:t>
            </a:r>
          </a:p>
          <a:p>
            <a:pPr marL="285750" lvl="0" indent="-285750">
              <a:buFont typeface="Arial" pitchFamily="34" charset="0"/>
              <a:buChar char="•"/>
            </a:pPr>
            <a:r>
              <a:rPr lang="en-US" dirty="0"/>
              <a:t>LED light up very </a:t>
            </a:r>
            <a:r>
              <a:rPr lang="en-US" dirty="0" smtClean="0"/>
              <a:t>quickly in microseconds</a:t>
            </a:r>
            <a:r>
              <a:rPr lang="en-US" dirty="0"/>
              <a:t> </a:t>
            </a:r>
            <a:endParaRPr lang="en" dirty="0">
              <a:solidFill>
                <a:srgbClr val="000000"/>
              </a:solidFill>
            </a:endParaRPr>
          </a:p>
        </p:txBody>
      </p:sp>
      <p:pic>
        <p:nvPicPr>
          <p:cNvPr id="3074" name="Picture 2" descr="http://www.ledrunlights.com/lChar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458528"/>
            <a:ext cx="4417060" cy="2710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908555"/>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p:nvPr/>
        </p:nvSpPr>
        <p:spPr>
          <a:xfrm>
            <a:off x="533400" y="361572"/>
            <a:ext cx="1600200" cy="1200150"/>
          </a:xfrm>
          <a:prstGeom prst="rect">
            <a:avLst/>
          </a:prstGeom>
          <a:blipFill>
            <a:blip r:embed="rId3" cstate="print"/>
            <a:stretch>
              <a:fillRect/>
            </a:stretch>
          </a:blipFill>
        </p:spPr>
      </p:sp>
      <p:sp>
        <p:nvSpPr>
          <p:cNvPr id="448" name="Shape 448"/>
          <p:cNvSpPr txBox="1">
            <a:spLocks noGrp="1"/>
          </p:cNvSpPr>
          <p:nvPr>
            <p:ph type="title"/>
          </p:nvPr>
        </p:nvSpPr>
        <p:spPr>
          <a:xfrm>
            <a:off x="962025" y="961647"/>
            <a:ext cx="7543800" cy="553957"/>
          </a:xfrm>
          <a:prstGeom prst="rect">
            <a:avLst/>
          </a:prstGeom>
          <a:noFill/>
          <a:ln>
            <a:noFill/>
          </a:ln>
        </p:spPr>
        <p:txBody>
          <a:bodyPr lIns="91425" tIns="45700" rIns="91425" bIns="45700" anchor="b" anchorCtr="0">
            <a:spAutoFit/>
          </a:bodyPr>
          <a:lstStyle/>
          <a:p>
            <a:pPr lvl="0" algn="ctr">
              <a:buSzPct val="25000"/>
            </a:pPr>
            <a:r>
              <a:rPr lang="en" sz="3000" dirty="0"/>
              <a:t>Are LEDs cost-effective?</a:t>
            </a:r>
            <a:endParaRPr lang="en" sz="3000" b="1" i="1" u="none" strike="noStrike" cap="none" baseline="0" dirty="0">
              <a:solidFill>
                <a:schemeClr val="accent1"/>
              </a:solidFill>
              <a:latin typeface="Arial"/>
              <a:ea typeface="Arial"/>
              <a:cs typeface="Arial"/>
              <a:sym typeface="Arial"/>
            </a:endParaRPr>
          </a:p>
        </p:txBody>
      </p:sp>
      <p:sp>
        <p:nvSpPr>
          <p:cNvPr id="449" name="Shape 449"/>
          <p:cNvSpPr/>
          <p:nvPr/>
        </p:nvSpPr>
        <p:spPr>
          <a:xfrm>
            <a:off x="6934200" y="4876800"/>
            <a:ext cx="1571625" cy="1502473"/>
          </a:xfrm>
          <a:prstGeom prst="rect">
            <a:avLst/>
          </a:prstGeom>
          <a:blipFill>
            <a:blip r:embed="rId4" cstate="print"/>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347724956"/>
              </p:ext>
            </p:extLst>
          </p:nvPr>
        </p:nvGraphicFramePr>
        <p:xfrm>
          <a:off x="990601" y="1897116"/>
          <a:ext cx="5943600" cy="3730920"/>
        </p:xfrm>
        <a:graphic>
          <a:graphicData uri="http://schemas.openxmlformats.org/drawingml/2006/table">
            <a:tbl>
              <a:tblPr>
                <a:tableStyleId>{5C22544A-7EE6-4342-B048-85BDC9FD1C3A}</a:tableStyleId>
              </a:tblPr>
              <a:tblGrid>
                <a:gridCol w="1692436"/>
                <a:gridCol w="1596893"/>
                <a:gridCol w="1277516"/>
                <a:gridCol w="1376755"/>
              </a:tblGrid>
              <a:tr h="397170">
                <a:tc>
                  <a:txBody>
                    <a:bodyPr/>
                    <a:lstStyle/>
                    <a:p>
                      <a:pPr algn="ctr" fontAlgn="ctr"/>
                      <a:r>
                        <a:rPr lang="en-US" sz="900" u="none" strike="noStrike" dirty="0">
                          <a:effectLst/>
                        </a:rPr>
                        <a:t> </a:t>
                      </a:r>
                      <a:endParaRPr lang="en-US" sz="900" b="1" i="0" u="none" strike="noStrike" dirty="0">
                        <a:solidFill>
                          <a:srgbClr val="000000"/>
                        </a:solidFill>
                        <a:effectLst/>
                        <a:latin typeface="Times New Roman"/>
                      </a:endParaRPr>
                    </a:p>
                  </a:txBody>
                  <a:tcPr marL="9525" marR="9525" marT="9525" marB="0" anchor="ctr">
                    <a:solidFill>
                      <a:schemeClr val="accent1"/>
                    </a:solidFill>
                  </a:tcPr>
                </a:tc>
                <a:tc>
                  <a:txBody>
                    <a:bodyPr/>
                    <a:lstStyle/>
                    <a:p>
                      <a:pPr algn="ctr" fontAlgn="ctr"/>
                      <a:r>
                        <a:rPr lang="en-US" sz="1000" u="none" strike="noStrike" dirty="0">
                          <a:effectLst/>
                        </a:rPr>
                        <a:t>LED</a:t>
                      </a:r>
                      <a:endParaRPr lang="en-US" sz="1000" b="1" i="0" u="none" strike="noStrike" dirty="0">
                        <a:solidFill>
                          <a:srgbClr val="000000"/>
                        </a:solidFill>
                        <a:effectLst/>
                        <a:latin typeface="Verdana"/>
                      </a:endParaRPr>
                    </a:p>
                  </a:txBody>
                  <a:tcPr marL="9525" marR="9525" marT="9525" marB="0" anchor="ctr">
                    <a:solidFill>
                      <a:schemeClr val="accent1"/>
                    </a:solidFill>
                  </a:tcPr>
                </a:tc>
                <a:tc>
                  <a:txBody>
                    <a:bodyPr/>
                    <a:lstStyle/>
                    <a:p>
                      <a:pPr algn="ctr" fontAlgn="ctr"/>
                      <a:r>
                        <a:rPr lang="en-US" sz="1000" u="none" strike="noStrike" dirty="0">
                          <a:effectLst/>
                        </a:rPr>
                        <a:t>CFL</a:t>
                      </a:r>
                      <a:endParaRPr lang="en-US" sz="1000" b="1" i="0" u="none" strike="noStrike" dirty="0">
                        <a:solidFill>
                          <a:srgbClr val="000000"/>
                        </a:solidFill>
                        <a:effectLst/>
                        <a:latin typeface="Verdana"/>
                      </a:endParaRPr>
                    </a:p>
                  </a:txBody>
                  <a:tcPr marL="9525" marR="9525" marT="9525" marB="0" anchor="ctr">
                    <a:solidFill>
                      <a:schemeClr val="accent1"/>
                    </a:solidFill>
                  </a:tcPr>
                </a:tc>
                <a:tc>
                  <a:txBody>
                    <a:bodyPr/>
                    <a:lstStyle/>
                    <a:p>
                      <a:pPr algn="ctr" fontAlgn="ctr"/>
                      <a:r>
                        <a:rPr lang="en-US" sz="1000" u="none" strike="noStrike" dirty="0">
                          <a:effectLst/>
                        </a:rPr>
                        <a:t>Incandescent</a:t>
                      </a:r>
                      <a:endParaRPr lang="en-US" sz="1000" b="1" i="0" u="none" strike="noStrike" dirty="0">
                        <a:solidFill>
                          <a:srgbClr val="000000"/>
                        </a:solidFill>
                        <a:effectLst/>
                        <a:latin typeface="Verdana"/>
                      </a:endParaRPr>
                    </a:p>
                  </a:txBody>
                  <a:tcPr marL="9525" marR="9525" marT="9525" marB="0" anchor="ctr">
                    <a:solidFill>
                      <a:schemeClr val="accent1"/>
                    </a:solidFill>
                  </a:tcPr>
                </a:tc>
              </a:tr>
              <a:tr h="819150">
                <a:tc>
                  <a:txBody>
                    <a:bodyPr/>
                    <a:lstStyle/>
                    <a:p>
                      <a:pPr algn="l" fontAlgn="ctr"/>
                      <a:r>
                        <a:rPr lang="en-US" sz="1000" u="none" strike="noStrike" dirty="0">
                          <a:effectLst/>
                        </a:rPr>
                        <a:t>Light bulb projected lifespan</a:t>
                      </a:r>
                      <a:endParaRPr lang="en-US" sz="1000" b="1" i="0" u="none" strike="noStrike" dirty="0">
                        <a:solidFill>
                          <a:srgbClr val="000000"/>
                        </a:solidFill>
                        <a:effectLst/>
                        <a:latin typeface="Arial"/>
                      </a:endParaRPr>
                    </a:p>
                  </a:txBody>
                  <a:tcPr marL="9525" marR="9525" marT="9525" marB="0" anchor="ctr"/>
                </a:tc>
                <a:tc>
                  <a:txBody>
                    <a:bodyPr/>
                    <a:lstStyle/>
                    <a:p>
                      <a:pPr algn="ctr" fontAlgn="ctr"/>
                      <a:r>
                        <a:rPr lang="en-US" sz="1000" u="none" strike="noStrike">
                          <a:effectLst/>
                        </a:rPr>
                        <a:t>50,000 hours</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a:effectLst/>
                        </a:rPr>
                        <a:t>10,000 hours</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a:effectLst/>
                        </a:rPr>
                        <a:t>2,000 hours</a:t>
                      </a:r>
                      <a:endParaRPr lang="en-US" sz="1000" b="1" i="0" u="none" strike="noStrike">
                        <a:solidFill>
                          <a:srgbClr val="000000"/>
                        </a:solidFill>
                        <a:effectLst/>
                        <a:latin typeface="Arial"/>
                      </a:endParaRPr>
                    </a:p>
                  </a:txBody>
                  <a:tcPr marL="9525" marR="9525" marT="9525" marB="0" anchor="ctr"/>
                </a:tc>
              </a:tr>
              <a:tr h="323850">
                <a:tc>
                  <a:txBody>
                    <a:bodyPr/>
                    <a:lstStyle/>
                    <a:p>
                      <a:pPr algn="l" fontAlgn="ctr"/>
                      <a:r>
                        <a:rPr lang="en-US" sz="1000" u="none" strike="noStrike">
                          <a:effectLst/>
                        </a:rPr>
                        <a:t>Watts per bulb (equiv. 60 watts)</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a:effectLst/>
                        </a:rPr>
                        <a:t>10</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a:effectLst/>
                        </a:rPr>
                        <a:t>14</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dirty="0">
                          <a:effectLst/>
                        </a:rPr>
                        <a:t>60</a:t>
                      </a:r>
                      <a:endParaRPr lang="en-US" sz="1000" b="1" i="0" u="none" strike="noStrike" dirty="0">
                        <a:solidFill>
                          <a:srgbClr val="000000"/>
                        </a:solidFill>
                        <a:effectLst/>
                        <a:latin typeface="Arial"/>
                      </a:endParaRPr>
                    </a:p>
                  </a:txBody>
                  <a:tcPr marL="9525" marR="9525" marT="9525" marB="0" anchor="ctr"/>
                </a:tc>
              </a:tr>
              <a:tr h="190500">
                <a:tc>
                  <a:txBody>
                    <a:bodyPr/>
                    <a:lstStyle/>
                    <a:p>
                      <a:pPr algn="l" fontAlgn="ctr"/>
                      <a:r>
                        <a:rPr lang="en-US" sz="1000" u="none" strike="noStrike">
                          <a:effectLst/>
                        </a:rPr>
                        <a:t>Cost per bulb</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a:effectLst/>
                        </a:rPr>
                        <a:t>$19.95 </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a:effectLst/>
                        </a:rPr>
                        <a:t>$3.95 </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dirty="0">
                          <a:effectLst/>
                        </a:rPr>
                        <a:t>$1.25 </a:t>
                      </a:r>
                      <a:endParaRPr lang="en-US" sz="1000" b="1" i="0" u="none" strike="noStrike" dirty="0">
                        <a:solidFill>
                          <a:srgbClr val="000000"/>
                        </a:solidFill>
                        <a:effectLst/>
                        <a:latin typeface="Arial"/>
                      </a:endParaRPr>
                    </a:p>
                  </a:txBody>
                  <a:tcPr marL="9525" marR="9525" marT="9525" marB="0" anchor="ctr"/>
                </a:tc>
              </a:tr>
              <a:tr h="323850">
                <a:tc>
                  <a:txBody>
                    <a:bodyPr/>
                    <a:lstStyle/>
                    <a:p>
                      <a:pPr algn="l" fontAlgn="ctr"/>
                      <a:r>
                        <a:rPr lang="en-US" sz="1000" u="none" strike="noStrike">
                          <a:effectLst/>
                        </a:rPr>
                        <a:t>KWh of electricity used over </a:t>
                      </a:r>
                      <a:endParaRPr lang="en-US" sz="1000" b="1" i="0" u="none" strike="noStrike">
                        <a:solidFill>
                          <a:srgbClr val="000000"/>
                        </a:solidFill>
                        <a:effectLst/>
                        <a:latin typeface="Arial"/>
                      </a:endParaRPr>
                    </a:p>
                  </a:txBody>
                  <a:tcPr marL="9525" marR="9525" marT="9525" marB="0" anchor="ctr"/>
                </a:tc>
                <a:tc rowSpan="2">
                  <a:txBody>
                    <a:bodyPr/>
                    <a:lstStyle/>
                    <a:p>
                      <a:pPr algn="ctr" fontAlgn="ctr"/>
                      <a:r>
                        <a:rPr lang="en-US" sz="1000" u="none" strike="noStrike">
                          <a:effectLst/>
                        </a:rPr>
                        <a:t>500</a:t>
                      </a:r>
                      <a:endParaRPr lang="en-US" sz="1000" b="1" i="0" u="none" strike="noStrike">
                        <a:solidFill>
                          <a:srgbClr val="000000"/>
                        </a:solidFill>
                        <a:effectLst/>
                        <a:latin typeface="Arial"/>
                      </a:endParaRPr>
                    </a:p>
                  </a:txBody>
                  <a:tcPr marL="9525" marR="9525" marT="9525" marB="0" anchor="ctr"/>
                </a:tc>
                <a:tc rowSpan="2">
                  <a:txBody>
                    <a:bodyPr/>
                    <a:lstStyle/>
                    <a:p>
                      <a:pPr algn="ctr" fontAlgn="ctr"/>
                      <a:r>
                        <a:rPr lang="en-US" sz="1000" u="none" strike="noStrike">
                          <a:effectLst/>
                        </a:rPr>
                        <a:t>700</a:t>
                      </a:r>
                      <a:endParaRPr lang="en-US" sz="1000" b="1" i="0" u="none" strike="noStrike">
                        <a:solidFill>
                          <a:srgbClr val="000000"/>
                        </a:solidFill>
                        <a:effectLst/>
                        <a:latin typeface="Arial"/>
                      </a:endParaRPr>
                    </a:p>
                  </a:txBody>
                  <a:tcPr marL="9525" marR="9525" marT="9525" marB="0" anchor="ctr"/>
                </a:tc>
                <a:tc rowSpan="2">
                  <a:txBody>
                    <a:bodyPr/>
                    <a:lstStyle/>
                    <a:p>
                      <a:pPr algn="ctr" fontAlgn="ctr"/>
                      <a:r>
                        <a:rPr lang="en-US" sz="1000" u="none" strike="noStrike">
                          <a:effectLst/>
                        </a:rPr>
                        <a:t>3000</a:t>
                      </a:r>
                      <a:endParaRPr lang="en-US" sz="1000" b="1" i="0" u="none" strike="noStrike">
                        <a:solidFill>
                          <a:srgbClr val="000000"/>
                        </a:solidFill>
                        <a:effectLst/>
                        <a:latin typeface="Arial"/>
                      </a:endParaRPr>
                    </a:p>
                  </a:txBody>
                  <a:tcPr marL="9525" marR="9525" marT="9525" marB="0" anchor="ctr"/>
                </a:tc>
              </a:tr>
              <a:tr h="323850">
                <a:tc>
                  <a:txBody>
                    <a:bodyPr/>
                    <a:lstStyle/>
                    <a:p>
                      <a:pPr algn="l" fontAlgn="ctr"/>
                      <a:r>
                        <a:rPr lang="en-US" sz="1000" u="none" strike="noStrike">
                          <a:effectLst/>
                        </a:rPr>
                        <a:t>50,000 hours (~6 years assuming 24-hour/day)</a:t>
                      </a:r>
                      <a:endParaRPr lang="en-US" sz="1000" b="1" i="0" u="none" strike="noStrike">
                        <a:solidFill>
                          <a:srgbClr val="000000"/>
                        </a:solidFill>
                        <a:effectLst/>
                        <a:latin typeface="Arial"/>
                      </a:endParaRPr>
                    </a:p>
                  </a:txBody>
                  <a:tcPr marL="9525" marR="9525" marT="9525" marB="0" anchor="ctr"/>
                </a:tc>
                <a:tc vMerge="1">
                  <a:txBody>
                    <a:bodyPr/>
                    <a:lstStyle/>
                    <a:p>
                      <a:endParaRPr lang="en-US"/>
                    </a:p>
                  </a:txBody>
                  <a:tcPr/>
                </a:tc>
                <a:tc vMerge="1">
                  <a:txBody>
                    <a:bodyPr/>
                    <a:lstStyle/>
                    <a:p>
                      <a:endParaRPr lang="en-US"/>
                    </a:p>
                  </a:txBody>
                  <a:tcPr/>
                </a:tc>
                <a:tc vMerge="1">
                  <a:txBody>
                    <a:bodyPr/>
                    <a:lstStyle/>
                    <a:p>
                      <a:endParaRPr lang="en-US"/>
                    </a:p>
                  </a:txBody>
                  <a:tcPr/>
                </a:tc>
              </a:tr>
              <a:tr h="323850">
                <a:tc>
                  <a:txBody>
                    <a:bodyPr/>
                    <a:lstStyle/>
                    <a:p>
                      <a:pPr algn="l" fontAlgn="ctr"/>
                      <a:r>
                        <a:rPr lang="en-US" sz="1000" u="none" strike="noStrike">
                          <a:effectLst/>
                        </a:rPr>
                        <a:t>Cost of electricity (@ 0.25 per KWh)</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a:effectLst/>
                        </a:rPr>
                        <a:t>$125 </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a:effectLst/>
                        </a:rPr>
                        <a:t>$175 </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a:effectLst/>
                        </a:rPr>
                        <a:t>$750 </a:t>
                      </a:r>
                      <a:endParaRPr lang="en-US" sz="1000" b="1" i="0" u="none" strike="noStrike">
                        <a:solidFill>
                          <a:srgbClr val="000000"/>
                        </a:solidFill>
                        <a:effectLst/>
                        <a:latin typeface="Arial"/>
                      </a:endParaRPr>
                    </a:p>
                  </a:txBody>
                  <a:tcPr marL="9525" marR="9525" marT="9525" marB="0" anchor="ctr"/>
                </a:tc>
              </a:tr>
              <a:tr h="323850">
                <a:tc>
                  <a:txBody>
                    <a:bodyPr/>
                    <a:lstStyle/>
                    <a:p>
                      <a:pPr algn="l" fontAlgn="ctr"/>
                      <a:r>
                        <a:rPr lang="en-US" sz="1000" u="none" strike="noStrike">
                          <a:effectLst/>
                        </a:rPr>
                        <a:t>Bulbs needed for 50k hours of use</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a:effectLst/>
                        </a:rPr>
                        <a:t>1</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a:effectLst/>
                        </a:rPr>
                        <a:t>5</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a:effectLst/>
                        </a:rPr>
                        <a:t>42</a:t>
                      </a:r>
                      <a:endParaRPr lang="en-US" sz="1000" b="1" i="0" u="none" strike="noStrike">
                        <a:solidFill>
                          <a:srgbClr val="000000"/>
                        </a:solidFill>
                        <a:effectLst/>
                        <a:latin typeface="Arial"/>
                      </a:endParaRPr>
                    </a:p>
                  </a:txBody>
                  <a:tcPr marL="9525" marR="9525" marT="9525" marB="0" anchor="ctr"/>
                </a:tc>
              </a:tr>
              <a:tr h="323850">
                <a:tc>
                  <a:txBody>
                    <a:bodyPr/>
                    <a:lstStyle/>
                    <a:p>
                      <a:pPr algn="ctr" fontAlgn="ctr"/>
                      <a:r>
                        <a:rPr lang="en-US" sz="1000" u="none" strike="noStrike">
                          <a:effectLst/>
                        </a:rPr>
                        <a:t>Equivalent 50k hours bulb expense</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a:effectLst/>
                        </a:rPr>
                        <a:t>$19.95 </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a:effectLst/>
                        </a:rPr>
                        <a:t>$19.75 </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a:effectLst/>
                        </a:rPr>
                        <a:t>$52.50 </a:t>
                      </a:r>
                      <a:endParaRPr lang="en-US" sz="1000" b="1" i="0" u="none" strike="noStrike">
                        <a:solidFill>
                          <a:srgbClr val="000000"/>
                        </a:solidFill>
                        <a:effectLst/>
                        <a:latin typeface="Arial"/>
                      </a:endParaRPr>
                    </a:p>
                  </a:txBody>
                  <a:tcPr marL="9525" marR="9525" marT="9525" marB="0" anchor="ctr"/>
                </a:tc>
              </a:tr>
              <a:tr h="190500">
                <a:tc>
                  <a:txBody>
                    <a:bodyPr/>
                    <a:lstStyle/>
                    <a:p>
                      <a:pPr algn="ctr" fontAlgn="ctr"/>
                      <a:r>
                        <a:rPr lang="en-US" sz="1000" u="none" strike="noStrike">
                          <a:effectLst/>
                        </a:rPr>
                        <a:t>Total cost for 50k hours</a:t>
                      </a:r>
                      <a:endParaRPr lang="en-US" sz="1000" b="1" i="0" u="none" strike="noStrike">
                        <a:solidFill>
                          <a:srgbClr val="000000"/>
                        </a:solidFill>
                        <a:effectLst/>
                        <a:latin typeface="Arial"/>
                      </a:endParaRPr>
                    </a:p>
                  </a:txBody>
                  <a:tcPr marL="9525" marR="9525" marT="9525" marB="0" anchor="ctr"/>
                </a:tc>
                <a:tc>
                  <a:txBody>
                    <a:bodyPr/>
                    <a:lstStyle/>
                    <a:p>
                      <a:pPr algn="ctr" fontAlgn="ctr"/>
                      <a:r>
                        <a:rPr lang="en-US" sz="1000" u="none" strike="noStrike" dirty="0">
                          <a:solidFill>
                            <a:srgbClr val="FF0000"/>
                          </a:solidFill>
                          <a:effectLst/>
                        </a:rPr>
                        <a:t>$144.25 </a:t>
                      </a:r>
                      <a:endParaRPr lang="en-US" sz="1000" b="1" i="0" u="none" strike="noStrike" dirty="0">
                        <a:solidFill>
                          <a:srgbClr val="FF0000"/>
                        </a:solidFill>
                        <a:effectLst/>
                        <a:latin typeface="Arial"/>
                      </a:endParaRPr>
                    </a:p>
                  </a:txBody>
                  <a:tcPr marL="9525" marR="9525" marT="9525" marB="0" anchor="ctr"/>
                </a:tc>
                <a:tc>
                  <a:txBody>
                    <a:bodyPr/>
                    <a:lstStyle/>
                    <a:p>
                      <a:pPr algn="ctr" fontAlgn="ctr"/>
                      <a:r>
                        <a:rPr lang="en-US" sz="1000" u="none" strike="noStrike" dirty="0">
                          <a:solidFill>
                            <a:srgbClr val="FF0000"/>
                          </a:solidFill>
                          <a:effectLst/>
                        </a:rPr>
                        <a:t>$194.75 </a:t>
                      </a:r>
                      <a:endParaRPr lang="en-US" sz="1000" b="1" i="0" u="none" strike="noStrike" dirty="0">
                        <a:solidFill>
                          <a:srgbClr val="FF0000"/>
                        </a:solidFill>
                        <a:effectLst/>
                        <a:latin typeface="Arial"/>
                      </a:endParaRPr>
                    </a:p>
                  </a:txBody>
                  <a:tcPr marL="9525" marR="9525" marT="9525" marB="0" anchor="ctr"/>
                </a:tc>
                <a:tc>
                  <a:txBody>
                    <a:bodyPr/>
                    <a:lstStyle/>
                    <a:p>
                      <a:pPr algn="ctr" fontAlgn="ctr"/>
                      <a:r>
                        <a:rPr lang="en-US" sz="1000" u="none" strike="noStrike" dirty="0">
                          <a:solidFill>
                            <a:srgbClr val="FF0000"/>
                          </a:solidFill>
                          <a:effectLst/>
                        </a:rPr>
                        <a:t>$802.50 </a:t>
                      </a:r>
                      <a:endParaRPr lang="en-US" sz="1000" b="1" i="0" u="none" strike="noStrike" dirty="0">
                        <a:solidFill>
                          <a:srgbClr val="FF0000"/>
                        </a:solidFill>
                        <a:effectLst/>
                        <a:latin typeface="Arial"/>
                      </a:endParaRPr>
                    </a:p>
                  </a:txBody>
                  <a:tcPr marL="9525" marR="9525" marT="9525" marB="0" anchor="ctr"/>
                </a:tc>
              </a:tr>
              <a:tr h="190500">
                <a:tc>
                  <a:txBody>
                    <a:bodyPr/>
                    <a:lstStyle/>
                    <a:p>
                      <a:pPr algn="ctr" fontAlgn="ctr"/>
                      <a:r>
                        <a:rPr lang="en-US" sz="1000" u="none" strike="noStrike">
                          <a:effectLst/>
                        </a:rPr>
                        <a:t>Total Saving for 6 years</a:t>
                      </a:r>
                      <a:endParaRPr lang="en-US" sz="1000" b="1" i="0" u="none" strike="noStrike">
                        <a:solidFill>
                          <a:srgbClr val="000000"/>
                        </a:solidFill>
                        <a:effectLst/>
                        <a:latin typeface="Arial"/>
                      </a:endParaRPr>
                    </a:p>
                  </a:txBody>
                  <a:tcPr marL="9525" marR="9525" marT="9525" marB="0" anchor="ctr"/>
                </a:tc>
                <a:tc>
                  <a:txBody>
                    <a:bodyPr/>
                    <a:lstStyle/>
                    <a:p>
                      <a:pPr algn="ctr" fontAlgn="b"/>
                      <a:r>
                        <a:rPr lang="en-US" sz="1100" u="none" strike="noStrike">
                          <a:effectLst/>
                        </a:rPr>
                        <a:t>-</a:t>
                      </a:r>
                      <a:endParaRPr lang="en-US" sz="1100" b="1" i="0" u="none" strike="noStrike">
                        <a:solidFill>
                          <a:srgbClr val="000000"/>
                        </a:solidFill>
                        <a:effectLst/>
                        <a:latin typeface="Calibri"/>
                      </a:endParaRPr>
                    </a:p>
                  </a:txBody>
                  <a:tcPr marL="9525" marR="9525" marT="9525" marB="0" anchor="b"/>
                </a:tc>
                <a:tc>
                  <a:txBody>
                    <a:bodyPr/>
                    <a:lstStyle/>
                    <a:p>
                      <a:pPr algn="ctr" fontAlgn="b"/>
                      <a:r>
                        <a:rPr lang="en-US" sz="1100" u="none" strike="noStrike" dirty="0">
                          <a:solidFill>
                            <a:srgbClr val="FF0000"/>
                          </a:solidFill>
                          <a:effectLst/>
                        </a:rPr>
                        <a:t>$50.50 </a:t>
                      </a:r>
                      <a:endParaRPr lang="en-US" sz="1100" b="1" i="0" u="none" strike="noStrike" dirty="0">
                        <a:solidFill>
                          <a:srgbClr val="FF0000"/>
                        </a:solidFill>
                        <a:effectLst/>
                        <a:latin typeface="Calibri"/>
                      </a:endParaRPr>
                    </a:p>
                  </a:txBody>
                  <a:tcPr marL="9525" marR="9525" marT="9525" marB="0" anchor="b"/>
                </a:tc>
                <a:tc>
                  <a:txBody>
                    <a:bodyPr/>
                    <a:lstStyle/>
                    <a:p>
                      <a:pPr algn="ctr" fontAlgn="b"/>
                      <a:r>
                        <a:rPr lang="en-US" sz="1100" u="none" strike="noStrike" dirty="0">
                          <a:solidFill>
                            <a:srgbClr val="FF0000"/>
                          </a:solidFill>
                          <a:effectLst/>
                        </a:rPr>
                        <a:t>$658.25 </a:t>
                      </a:r>
                      <a:endParaRPr lang="en-US" sz="1100" b="1" i="0" u="none" strike="noStrike" dirty="0">
                        <a:solidFill>
                          <a:srgbClr val="FF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1954015408"/>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p:nvPr/>
        </p:nvSpPr>
        <p:spPr>
          <a:xfrm>
            <a:off x="533400" y="361572"/>
            <a:ext cx="1600200" cy="1200150"/>
          </a:xfrm>
          <a:prstGeom prst="rect">
            <a:avLst/>
          </a:prstGeom>
          <a:blipFill>
            <a:blip r:embed="rId3" cstate="print"/>
            <a:stretch>
              <a:fillRect/>
            </a:stretch>
          </a:blipFill>
        </p:spPr>
      </p:sp>
      <p:sp>
        <p:nvSpPr>
          <p:cNvPr id="448" name="Shape 448"/>
          <p:cNvSpPr txBox="1">
            <a:spLocks noGrp="1"/>
          </p:cNvSpPr>
          <p:nvPr>
            <p:ph type="title"/>
          </p:nvPr>
        </p:nvSpPr>
        <p:spPr>
          <a:xfrm>
            <a:off x="914400" y="1122443"/>
            <a:ext cx="7543800" cy="553957"/>
          </a:xfrm>
          <a:prstGeom prst="rect">
            <a:avLst/>
          </a:prstGeom>
          <a:noFill/>
          <a:ln>
            <a:noFill/>
          </a:ln>
        </p:spPr>
        <p:txBody>
          <a:bodyPr lIns="91425" tIns="45700" rIns="91425" bIns="45700" anchor="b" anchorCtr="0">
            <a:spAutoFit/>
          </a:bodyPr>
          <a:lstStyle/>
          <a:p>
            <a:pPr marL="0" marR="0" lvl="0" indent="0" algn="ctr" rtl="0">
              <a:spcBef>
                <a:spcPts val="0"/>
              </a:spcBef>
              <a:buClr>
                <a:schemeClr val="accent1"/>
              </a:buClr>
              <a:buSzPct val="25000"/>
              <a:buFont typeface="Arial"/>
              <a:buNone/>
            </a:pPr>
            <a:r>
              <a:rPr lang="en" sz="3000" b="1" i="1" dirty="0" smtClean="0"/>
              <a:t>Are LEDs green?</a:t>
            </a:r>
            <a:endParaRPr lang="en" sz="3000" b="1" i="1" u="none" strike="noStrike" cap="none" baseline="0" dirty="0">
              <a:solidFill>
                <a:schemeClr val="accent1"/>
              </a:solidFill>
              <a:latin typeface="Arial"/>
              <a:ea typeface="Arial"/>
              <a:cs typeface="Arial"/>
              <a:sym typeface="Arial"/>
            </a:endParaRPr>
          </a:p>
        </p:txBody>
      </p:sp>
      <p:sp>
        <p:nvSpPr>
          <p:cNvPr id="449" name="Shape 449"/>
          <p:cNvSpPr/>
          <p:nvPr/>
        </p:nvSpPr>
        <p:spPr>
          <a:xfrm>
            <a:off x="6934200" y="4876800"/>
            <a:ext cx="1571625" cy="1502473"/>
          </a:xfrm>
          <a:prstGeom prst="rect">
            <a:avLst/>
          </a:prstGeom>
          <a:blipFill>
            <a:blip r:embed="rId4" cstate="print"/>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2395884678"/>
              </p:ext>
            </p:extLst>
          </p:nvPr>
        </p:nvGraphicFramePr>
        <p:xfrm>
          <a:off x="1143000" y="2209800"/>
          <a:ext cx="6019800" cy="3281274"/>
        </p:xfrm>
        <a:graphic>
          <a:graphicData uri="http://schemas.openxmlformats.org/drawingml/2006/table">
            <a:tbl>
              <a:tblPr>
                <a:tableStyleId>{5C22544A-7EE6-4342-B048-85BDC9FD1C3A}</a:tableStyleId>
              </a:tblPr>
              <a:tblGrid>
                <a:gridCol w="1412558"/>
                <a:gridCol w="1828873"/>
                <a:gridCol w="2778369"/>
              </a:tblGrid>
              <a:tr h="320975">
                <a:tc>
                  <a:txBody>
                    <a:bodyPr/>
                    <a:lstStyle/>
                    <a:p>
                      <a:pPr algn="l" fontAlgn="b"/>
                      <a:r>
                        <a:rPr lang="en-US" sz="1100" u="none" strike="noStrike" dirty="0">
                          <a:effectLst/>
                        </a:rPr>
                        <a:t> </a:t>
                      </a:r>
                      <a:endParaRPr lang="en-US" sz="1100" b="0" i="0" u="none" strike="noStrike" dirty="0">
                        <a:solidFill>
                          <a:srgbClr val="000000"/>
                        </a:solidFill>
                        <a:effectLst/>
                        <a:latin typeface="Calibri"/>
                      </a:endParaRPr>
                    </a:p>
                  </a:txBody>
                  <a:tcPr marL="9525" marR="9525" marT="9525" marB="0" anchor="b">
                    <a:solidFill>
                      <a:schemeClr val="accent1"/>
                    </a:solidFill>
                  </a:tcPr>
                </a:tc>
                <a:tc>
                  <a:txBody>
                    <a:bodyPr/>
                    <a:lstStyle/>
                    <a:p>
                      <a:pPr algn="ctr" fontAlgn="b"/>
                      <a:r>
                        <a:rPr lang="en-US" sz="1200" b="1" u="none" strike="noStrike">
                          <a:effectLst/>
                        </a:rPr>
                        <a:t>LEDs</a:t>
                      </a:r>
                      <a:endParaRPr lang="en-US" sz="1200" b="1" i="0" u="none" strike="noStrike">
                        <a:solidFill>
                          <a:srgbClr val="000000"/>
                        </a:solidFill>
                        <a:effectLst/>
                        <a:latin typeface="Calibri"/>
                      </a:endParaRPr>
                    </a:p>
                  </a:txBody>
                  <a:tcPr marL="9525" marR="9525" marT="9525" marB="0" anchor="b">
                    <a:solidFill>
                      <a:schemeClr val="accent1"/>
                    </a:solidFill>
                  </a:tcPr>
                </a:tc>
                <a:tc>
                  <a:txBody>
                    <a:bodyPr/>
                    <a:lstStyle/>
                    <a:p>
                      <a:pPr algn="ctr" fontAlgn="b"/>
                      <a:r>
                        <a:rPr lang="en-US" sz="1200" b="1" u="none" strike="noStrike" dirty="0">
                          <a:effectLst/>
                        </a:rPr>
                        <a:t>Incandescent</a:t>
                      </a:r>
                      <a:endParaRPr lang="en-US" sz="1200" b="1" i="0" u="none" strike="noStrike" dirty="0">
                        <a:solidFill>
                          <a:srgbClr val="000000"/>
                        </a:solidFill>
                        <a:effectLst/>
                        <a:latin typeface="Calibri"/>
                      </a:endParaRPr>
                    </a:p>
                  </a:txBody>
                  <a:tcPr marL="9525" marR="9525" marT="9525" marB="0" anchor="b">
                    <a:solidFill>
                      <a:schemeClr val="accent1"/>
                    </a:solidFill>
                  </a:tcPr>
                </a:tc>
              </a:tr>
              <a:tr h="692629">
                <a:tc>
                  <a:txBody>
                    <a:bodyPr/>
                    <a:lstStyle/>
                    <a:p>
                      <a:pPr algn="l" fontAlgn="b"/>
                      <a:r>
                        <a:rPr lang="en-US" sz="1100" u="none" strike="noStrike">
                          <a:effectLst/>
                        </a:rPr>
                        <a:t>Radiation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dirty="0">
                          <a:effectLst/>
                        </a:rPr>
                        <a:t>RoHS compliant </a:t>
                      </a:r>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dirty="0">
                          <a:effectLst/>
                        </a:rPr>
                        <a:t> UV, IR </a:t>
                      </a:r>
                      <a:endParaRPr lang="en-US" sz="1100" b="0" i="0" u="none" strike="noStrike" dirty="0">
                        <a:solidFill>
                          <a:srgbClr val="000000"/>
                        </a:solidFill>
                        <a:effectLst/>
                        <a:latin typeface="Calibri"/>
                      </a:endParaRPr>
                    </a:p>
                  </a:txBody>
                  <a:tcPr marL="9525" marR="9525" marT="9525" marB="0" anchor="b"/>
                </a:tc>
              </a:tr>
              <a:tr h="662796">
                <a:tc>
                  <a:txBody>
                    <a:bodyPr/>
                    <a:lstStyle/>
                    <a:p>
                      <a:pPr algn="l" fontAlgn="b"/>
                      <a:r>
                        <a:rPr lang="en-US" sz="1100" u="none" strike="noStrike">
                          <a:effectLst/>
                        </a:rPr>
                        <a:t>Toxicant</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dirty="0">
                          <a:effectLst/>
                        </a:rPr>
                        <a:t> RoHS compliant </a:t>
                      </a:r>
                      <a:endParaRPr lang="en-US" sz="1100" b="0" i="0" u="none" strike="noStrike" dirty="0">
                        <a:solidFill>
                          <a:srgbClr val="000000"/>
                        </a:solidFill>
                        <a:effectLst/>
                        <a:latin typeface="Calibri"/>
                      </a:endParaRPr>
                    </a:p>
                  </a:txBody>
                  <a:tcPr marL="9525" marR="9525" marT="9525" marB="0" anchor="b"/>
                </a:tc>
                <a:tc>
                  <a:txBody>
                    <a:bodyPr/>
                    <a:lstStyle/>
                    <a:p>
                      <a:pPr algn="l" fontAlgn="b"/>
                      <a:r>
                        <a:rPr lang="en-US" sz="1100" u="none" strike="noStrike" dirty="0">
                          <a:effectLst/>
                        </a:rPr>
                        <a:t>Toxic phosphor powders, Mercury (Hg), Lead (Pb) </a:t>
                      </a:r>
                      <a:endParaRPr lang="en-US" sz="1100" b="0" i="0" u="none" strike="noStrike" dirty="0">
                        <a:solidFill>
                          <a:srgbClr val="000000"/>
                        </a:solidFill>
                        <a:effectLst/>
                        <a:latin typeface="Calibri"/>
                      </a:endParaRPr>
                    </a:p>
                  </a:txBody>
                  <a:tcPr marL="9525" marR="9525" marT="9525" marB="0" anchor="b"/>
                </a:tc>
              </a:tr>
              <a:tr h="320975">
                <a:tc>
                  <a:txBody>
                    <a:bodyPr/>
                    <a:lstStyle/>
                    <a:p>
                      <a:pPr algn="l" fontAlgn="b"/>
                      <a:r>
                        <a:rPr lang="en-US" sz="1100" u="none" strike="noStrike">
                          <a:effectLst/>
                        </a:rPr>
                        <a:t>CO2 emission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Low</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High</a:t>
                      </a:r>
                      <a:endParaRPr lang="en-US" sz="1100" b="0" i="0" u="none" strike="noStrike">
                        <a:solidFill>
                          <a:srgbClr val="000000"/>
                        </a:solidFill>
                        <a:effectLst/>
                        <a:latin typeface="Calibri"/>
                      </a:endParaRPr>
                    </a:p>
                  </a:txBody>
                  <a:tcPr marL="9525" marR="9525" marT="9525" marB="0" anchor="b"/>
                </a:tc>
              </a:tr>
              <a:tr h="320975">
                <a:tc>
                  <a:txBody>
                    <a:bodyPr/>
                    <a:lstStyle/>
                    <a:p>
                      <a:pPr algn="l" fontAlgn="b"/>
                      <a:r>
                        <a:rPr lang="en-US" sz="1100" u="none" strike="noStrike">
                          <a:effectLst/>
                        </a:rPr>
                        <a:t>Heat Damage</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No</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High</a:t>
                      </a:r>
                      <a:endParaRPr lang="en-US" sz="1100" b="0" i="0" u="none" strike="noStrike">
                        <a:solidFill>
                          <a:srgbClr val="000000"/>
                        </a:solidFill>
                        <a:effectLst/>
                        <a:latin typeface="Calibri"/>
                      </a:endParaRPr>
                    </a:p>
                  </a:txBody>
                  <a:tcPr marL="9525" marR="9525" marT="9525" marB="0" anchor="b"/>
                </a:tc>
              </a:tr>
              <a:tr h="641949">
                <a:tc>
                  <a:txBody>
                    <a:bodyPr/>
                    <a:lstStyle/>
                    <a:p>
                      <a:pPr algn="l" fontAlgn="b"/>
                      <a:r>
                        <a:rPr lang="en-US" sz="1100" u="none" strike="noStrike">
                          <a:effectLst/>
                        </a:rPr>
                        <a:t>EMI emissions </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No (friendly to electronic equipment)</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High (Harmful to electronic equipment)</a:t>
                      </a:r>
                      <a:endParaRPr lang="en-US" sz="1100" b="0" i="0" u="none" strike="noStrike">
                        <a:solidFill>
                          <a:srgbClr val="000000"/>
                        </a:solidFill>
                        <a:effectLst/>
                        <a:latin typeface="Calibri"/>
                      </a:endParaRPr>
                    </a:p>
                  </a:txBody>
                  <a:tcPr marL="9525" marR="9525" marT="9525" marB="0" anchor="b"/>
                </a:tc>
              </a:tr>
              <a:tr h="320975">
                <a:tc>
                  <a:txBody>
                    <a:bodyPr/>
                    <a:lstStyle/>
                    <a:p>
                      <a:pPr algn="l" fontAlgn="b"/>
                      <a:r>
                        <a:rPr lang="en-US" sz="1100" u="none" strike="noStrike">
                          <a:effectLst/>
                        </a:rPr>
                        <a:t>Recyclable</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a:effectLst/>
                        </a:rPr>
                        <a:t>Yes</a:t>
                      </a:r>
                      <a:endParaRPr lang="en-US" sz="1100" b="0" i="0" u="none" strike="noStrike">
                        <a:solidFill>
                          <a:srgbClr val="000000"/>
                        </a:solidFill>
                        <a:effectLst/>
                        <a:latin typeface="Calibri"/>
                      </a:endParaRPr>
                    </a:p>
                  </a:txBody>
                  <a:tcPr marL="9525" marR="9525" marT="9525" marB="0" anchor="b"/>
                </a:tc>
                <a:tc>
                  <a:txBody>
                    <a:bodyPr/>
                    <a:lstStyle/>
                    <a:p>
                      <a:pPr algn="l" fontAlgn="b"/>
                      <a:r>
                        <a:rPr lang="en-US" sz="1100" u="none" strike="noStrike" dirty="0">
                          <a:effectLst/>
                        </a:rPr>
                        <a:t>No</a:t>
                      </a:r>
                      <a:endParaRPr lang="en-US" sz="1100" b="0" i="0" u="none" strike="noStrike" dirty="0">
                        <a:solidFill>
                          <a:srgbClr val="000000"/>
                        </a:solidFill>
                        <a:effectLst/>
                        <a:latin typeface="Calibri"/>
                      </a:endParaRPr>
                    </a:p>
                  </a:txBody>
                  <a:tcPr marL="9525" marR="9525" marT="9525" marB="0" anchor="b"/>
                </a:tc>
              </a:tr>
            </a:tbl>
          </a:graphicData>
        </a:graphic>
      </p:graphicFrame>
    </p:spTree>
    <p:extLst>
      <p:ext uri="{BB962C8B-B14F-4D97-AF65-F5344CB8AC3E}">
        <p14:creationId xmlns:p14="http://schemas.microsoft.com/office/powerpoint/2010/main" val="1932538515"/>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p:nvPr/>
        </p:nvSpPr>
        <p:spPr>
          <a:xfrm>
            <a:off x="533400" y="361572"/>
            <a:ext cx="1600200" cy="1200150"/>
          </a:xfrm>
          <a:prstGeom prst="rect">
            <a:avLst/>
          </a:prstGeom>
          <a:blipFill>
            <a:blip r:embed="rId3" cstate="print"/>
            <a:stretch>
              <a:fillRect/>
            </a:stretch>
          </a:blipFill>
        </p:spPr>
      </p:sp>
      <p:sp>
        <p:nvSpPr>
          <p:cNvPr id="448" name="Shape 448"/>
          <p:cNvSpPr txBox="1">
            <a:spLocks noGrp="1"/>
          </p:cNvSpPr>
          <p:nvPr>
            <p:ph type="title"/>
          </p:nvPr>
        </p:nvSpPr>
        <p:spPr>
          <a:xfrm>
            <a:off x="1066800" y="976987"/>
            <a:ext cx="7543800" cy="584735"/>
          </a:xfrm>
          <a:prstGeom prst="rect">
            <a:avLst/>
          </a:prstGeom>
          <a:noFill/>
          <a:ln>
            <a:noFill/>
          </a:ln>
        </p:spPr>
        <p:txBody>
          <a:bodyPr lIns="91425" tIns="45700" rIns="91425" bIns="45700" anchor="b" anchorCtr="0">
            <a:spAutoFit/>
          </a:bodyPr>
          <a:lstStyle/>
          <a:p>
            <a:pPr lvl="0" algn="ctr">
              <a:buSzPct val="25000"/>
            </a:pPr>
            <a:r>
              <a:rPr lang="en" sz="3200" dirty="0" smtClean="0"/>
              <a:t>Influence Matrix</a:t>
            </a:r>
            <a:endParaRPr lang="en" sz="3000" b="1" i="1" u="none" strike="noStrike" cap="none" baseline="0" dirty="0">
              <a:solidFill>
                <a:schemeClr val="accent1"/>
              </a:solidFill>
              <a:latin typeface="Arial"/>
              <a:ea typeface="Arial"/>
              <a:cs typeface="Arial"/>
              <a:sym typeface="Arial"/>
            </a:endParaRPr>
          </a:p>
        </p:txBody>
      </p:sp>
      <p:sp>
        <p:nvSpPr>
          <p:cNvPr id="449" name="Shape 449"/>
          <p:cNvSpPr/>
          <p:nvPr/>
        </p:nvSpPr>
        <p:spPr>
          <a:xfrm>
            <a:off x="6934200" y="4876800"/>
            <a:ext cx="1571625" cy="1502473"/>
          </a:xfrm>
          <a:prstGeom prst="rect">
            <a:avLst/>
          </a:prstGeom>
          <a:blipFill>
            <a:blip r:embed="rId4" cstate="print"/>
            <a:stretch>
              <a:fillRect/>
            </a:stretch>
          </a:blipFill>
        </p:spPr>
      </p:sp>
      <p:graphicFrame>
        <p:nvGraphicFramePr>
          <p:cNvPr id="8" name="Table 7"/>
          <p:cNvGraphicFramePr>
            <a:graphicFrameLocks noGrp="1"/>
          </p:cNvGraphicFramePr>
          <p:nvPr/>
        </p:nvGraphicFramePr>
        <p:xfrm>
          <a:off x="1143000" y="2590800"/>
          <a:ext cx="7010400" cy="2057400"/>
        </p:xfrm>
        <a:graphic>
          <a:graphicData uri="http://schemas.openxmlformats.org/drawingml/2006/table">
            <a:tbl>
              <a:tblPr/>
              <a:tblGrid>
                <a:gridCol w="2663264"/>
                <a:gridCol w="824753"/>
                <a:gridCol w="824753"/>
                <a:gridCol w="1048124"/>
                <a:gridCol w="824753"/>
                <a:gridCol w="824753"/>
              </a:tblGrid>
              <a:tr h="342900">
                <a:tc>
                  <a:txBody>
                    <a:bodyPr/>
                    <a:lstStyle/>
                    <a:p>
                      <a:pPr algn="l" fontAlgn="b"/>
                      <a:r>
                        <a:rPr lang="en-US" sz="1100" b="0" i="0" u="none" strike="noStrike" dirty="0">
                          <a:solidFill>
                            <a:srgbClr val="FFFFFF"/>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FFFFF"/>
                    </a:solidFill>
                  </a:tcPr>
                </a:tc>
                <a:tc gridSpan="5">
                  <a:txBody>
                    <a:bodyPr/>
                    <a:lstStyle/>
                    <a:p>
                      <a:pPr algn="ctr" fontAlgn="b"/>
                      <a:r>
                        <a:rPr lang="en-US" sz="1100" b="1" i="0" u="none" strike="noStrike">
                          <a:solidFill>
                            <a:srgbClr val="FFFFFF"/>
                          </a:solidFill>
                          <a:latin typeface="Calibri"/>
                        </a:rPr>
                        <a:t>Impact Categories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5A5A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85800">
                <a:tc>
                  <a:txBody>
                    <a:bodyPr/>
                    <a:lstStyle/>
                    <a:p>
                      <a:pPr algn="l" fontAlgn="b"/>
                      <a:r>
                        <a:rPr lang="en-US" sz="1100" b="1" i="0" u="none" strike="noStrike">
                          <a:solidFill>
                            <a:srgbClr val="FFFFFF"/>
                          </a:solidFill>
                          <a:latin typeface="Calibri"/>
                        </a:rPr>
                        <a:t>Functional areas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A5A5A5"/>
                    </a:solidFill>
                  </a:tcPr>
                </a:tc>
                <a:tc>
                  <a:txBody>
                    <a:bodyPr/>
                    <a:lstStyle/>
                    <a:p>
                      <a:pPr algn="ctr" fontAlgn="b"/>
                      <a:r>
                        <a:rPr lang="en-US" sz="1100" b="1" i="0" u="none" strike="noStrike" dirty="0">
                          <a:solidFill>
                            <a:srgbClr val="FFFFFF"/>
                          </a:solidFill>
                          <a:latin typeface="Calibri"/>
                        </a:rPr>
                        <a:t>Global Warming</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3CC33"/>
                    </a:solidFill>
                  </a:tcPr>
                </a:tc>
                <a:tc>
                  <a:txBody>
                    <a:bodyPr/>
                    <a:lstStyle/>
                    <a:p>
                      <a:pPr algn="ctr" fontAlgn="b"/>
                      <a:r>
                        <a:rPr lang="en-US" sz="1100" b="1" i="0" u="none" strike="noStrike" dirty="0">
                          <a:solidFill>
                            <a:srgbClr val="FFFFFF"/>
                          </a:solidFill>
                          <a:latin typeface="Calibri"/>
                        </a:rPr>
                        <a:t>Air Quality</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3CC33"/>
                    </a:solidFill>
                  </a:tcPr>
                </a:tc>
                <a:tc>
                  <a:txBody>
                    <a:bodyPr/>
                    <a:lstStyle/>
                    <a:p>
                      <a:pPr algn="ctr" fontAlgn="b"/>
                      <a:r>
                        <a:rPr lang="en-US" sz="1100" b="1" i="0" u="none" strike="noStrike" dirty="0">
                          <a:solidFill>
                            <a:srgbClr val="FFFFFF"/>
                          </a:solidFill>
                          <a:latin typeface="Calibri"/>
                        </a:rPr>
                        <a:t>Resources Depletion</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3CC33"/>
                    </a:solidFill>
                  </a:tcPr>
                </a:tc>
                <a:tc>
                  <a:txBody>
                    <a:bodyPr/>
                    <a:lstStyle/>
                    <a:p>
                      <a:pPr algn="ctr" fontAlgn="b"/>
                      <a:r>
                        <a:rPr lang="en-US" sz="1100" b="1" i="0" u="none" strike="noStrike" dirty="0">
                          <a:solidFill>
                            <a:srgbClr val="FFFFFF"/>
                          </a:solidFill>
                          <a:latin typeface="Calibri"/>
                        </a:rPr>
                        <a:t>Water Quality</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3CC33"/>
                    </a:solidFill>
                  </a:tcPr>
                </a:tc>
                <a:tc>
                  <a:txBody>
                    <a:bodyPr/>
                    <a:lstStyle/>
                    <a:p>
                      <a:pPr algn="ctr" fontAlgn="b"/>
                      <a:r>
                        <a:rPr lang="en-US" sz="1100" b="1" i="0" u="none" strike="noStrike" dirty="0">
                          <a:solidFill>
                            <a:srgbClr val="FFFFFF"/>
                          </a:solidFill>
                          <a:latin typeface="Calibri"/>
                        </a:rPr>
                        <a:t>Noise</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3CC33"/>
                    </a:solidFill>
                  </a:tcPr>
                </a:tc>
              </a:tr>
              <a:tr h="342900">
                <a:tc>
                  <a:txBody>
                    <a:bodyPr/>
                    <a:lstStyle/>
                    <a:p>
                      <a:pPr algn="l" fontAlgn="b"/>
                      <a:r>
                        <a:rPr lang="en-US" sz="1100" b="1" i="0" u="none" strike="noStrike" dirty="0">
                          <a:solidFill>
                            <a:srgbClr val="000000"/>
                          </a:solidFill>
                          <a:latin typeface="Calibri"/>
                        </a:rPr>
                        <a:t>Airfield</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60000"/>
                        <a:lumOff val="40000"/>
                      </a:schemeClr>
                    </a:solidFill>
                  </a:tcPr>
                </a:tc>
                <a:tc>
                  <a:txBody>
                    <a:bodyPr/>
                    <a:lstStyle/>
                    <a:p>
                      <a:pPr algn="ctr" fontAlgn="b"/>
                      <a:r>
                        <a:rPr lang="en-US" sz="1100" b="0" i="0" u="none" strike="noStrike">
                          <a:solidFill>
                            <a:srgbClr val="000000"/>
                          </a:solidFill>
                          <a:latin typeface="Calibri"/>
                        </a:rPr>
                        <a:t>X</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X</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X</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latin typeface="Calibri"/>
                        </a:rPr>
                        <a:t>X</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342900">
                <a:tc>
                  <a:txBody>
                    <a:bodyPr/>
                    <a:lstStyle/>
                    <a:p>
                      <a:pPr algn="l" fontAlgn="b"/>
                      <a:r>
                        <a:rPr lang="en-US" sz="1100" b="1" i="0" u="none" strike="noStrike" dirty="0">
                          <a:solidFill>
                            <a:srgbClr val="000000"/>
                          </a:solidFill>
                          <a:latin typeface="Calibri"/>
                        </a:rPr>
                        <a:t>GSE</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X</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X</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X</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X</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342900">
                <a:tc>
                  <a:txBody>
                    <a:bodyPr/>
                    <a:lstStyle/>
                    <a:p>
                      <a:pPr algn="l" fontAlgn="b"/>
                      <a:r>
                        <a:rPr lang="en-US" sz="1100" b="1" i="0" u="none" strike="noStrike" dirty="0">
                          <a:solidFill>
                            <a:srgbClr val="000000"/>
                          </a:solidFill>
                          <a:latin typeface="Calibri"/>
                        </a:rPr>
                        <a:t>Terminal Facilities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accent1">
                        <a:lumMod val="60000"/>
                        <a:lumOff val="40000"/>
                      </a:schemeClr>
                    </a:solidFill>
                  </a:tcPr>
                </a:tc>
                <a:tc>
                  <a:txBody>
                    <a:bodyPr/>
                    <a:lstStyle/>
                    <a:p>
                      <a:pPr algn="ctr" fontAlgn="b"/>
                      <a:r>
                        <a:rPr lang="en-US" sz="1100" b="0" i="0" u="none" strike="noStrike" dirty="0">
                          <a:solidFill>
                            <a:srgbClr val="000000"/>
                          </a:solidFill>
                          <a:latin typeface="Calibri"/>
                        </a:rPr>
                        <a:t>X</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X</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X</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bl>
          </a:graphicData>
        </a:graphic>
      </p:graphicFrame>
    </p:spTree>
    <p:extLst>
      <p:ext uri="{BB962C8B-B14F-4D97-AF65-F5344CB8AC3E}">
        <p14:creationId xmlns:p14="http://schemas.microsoft.com/office/powerpoint/2010/main" val="2366432016"/>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p:nvPr/>
        </p:nvSpPr>
        <p:spPr>
          <a:xfrm>
            <a:off x="533400" y="361572"/>
            <a:ext cx="1600200" cy="1200150"/>
          </a:xfrm>
          <a:prstGeom prst="rect">
            <a:avLst/>
          </a:prstGeom>
          <a:blipFill>
            <a:blip r:embed="rId3" cstate="print"/>
            <a:stretch>
              <a:fillRect/>
            </a:stretch>
          </a:blipFill>
        </p:spPr>
      </p:sp>
      <p:sp>
        <p:nvSpPr>
          <p:cNvPr id="448" name="Shape 448"/>
          <p:cNvSpPr txBox="1">
            <a:spLocks noGrp="1"/>
          </p:cNvSpPr>
          <p:nvPr>
            <p:ph type="title"/>
          </p:nvPr>
        </p:nvSpPr>
        <p:spPr>
          <a:xfrm>
            <a:off x="1066800" y="976987"/>
            <a:ext cx="7543800" cy="584735"/>
          </a:xfrm>
          <a:prstGeom prst="rect">
            <a:avLst/>
          </a:prstGeom>
          <a:noFill/>
          <a:ln>
            <a:noFill/>
          </a:ln>
        </p:spPr>
        <p:txBody>
          <a:bodyPr lIns="91425" tIns="45700" rIns="91425" bIns="45700" anchor="b" anchorCtr="0">
            <a:spAutoFit/>
          </a:bodyPr>
          <a:lstStyle/>
          <a:p>
            <a:pPr lvl="0" algn="ctr">
              <a:buSzPct val="25000"/>
            </a:pPr>
            <a:r>
              <a:rPr lang="en" sz="3200" dirty="0" smtClean="0"/>
              <a:t>Influence Matrix</a:t>
            </a:r>
            <a:endParaRPr lang="en" sz="3000" b="1" i="1" u="none" strike="noStrike" cap="none" baseline="0" dirty="0">
              <a:solidFill>
                <a:schemeClr val="accent1"/>
              </a:solidFill>
              <a:latin typeface="Arial"/>
              <a:ea typeface="Arial"/>
              <a:cs typeface="Arial"/>
              <a:sym typeface="Arial"/>
            </a:endParaRPr>
          </a:p>
        </p:txBody>
      </p:sp>
      <p:sp>
        <p:nvSpPr>
          <p:cNvPr id="449" name="Shape 449"/>
          <p:cNvSpPr/>
          <p:nvPr/>
        </p:nvSpPr>
        <p:spPr>
          <a:xfrm>
            <a:off x="6934200" y="4876800"/>
            <a:ext cx="1571625" cy="1502473"/>
          </a:xfrm>
          <a:prstGeom prst="rect">
            <a:avLst/>
          </a:prstGeom>
          <a:blipFill>
            <a:blip r:embed="rId4" cstate="print"/>
            <a:stretch>
              <a:fillRect/>
            </a:stretch>
          </a:blipFill>
        </p:spPr>
      </p:sp>
      <p:graphicFrame>
        <p:nvGraphicFramePr>
          <p:cNvPr id="7" name="Table 6"/>
          <p:cNvGraphicFramePr>
            <a:graphicFrameLocks noGrp="1"/>
          </p:cNvGraphicFramePr>
          <p:nvPr/>
        </p:nvGraphicFramePr>
        <p:xfrm>
          <a:off x="1219200" y="2514600"/>
          <a:ext cx="6400798" cy="2114552"/>
        </p:xfrm>
        <a:graphic>
          <a:graphicData uri="http://schemas.openxmlformats.org/drawingml/2006/table">
            <a:tbl>
              <a:tblPr/>
              <a:tblGrid>
                <a:gridCol w="2431676"/>
                <a:gridCol w="753035"/>
                <a:gridCol w="753035"/>
                <a:gridCol w="956982"/>
                <a:gridCol w="753035"/>
                <a:gridCol w="753035"/>
              </a:tblGrid>
              <a:tr h="302079">
                <a:tc>
                  <a:txBody>
                    <a:bodyPr/>
                    <a:lstStyle/>
                    <a:p>
                      <a:pPr algn="l" fontAlgn="b"/>
                      <a:r>
                        <a:rPr lang="en-US" sz="1100" b="0" i="0" u="none" strike="noStrike">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gridSpan="5">
                  <a:txBody>
                    <a:bodyPr/>
                    <a:lstStyle/>
                    <a:p>
                      <a:pPr algn="ctr" fontAlgn="b"/>
                      <a:r>
                        <a:rPr lang="en-US" sz="1100" b="1" i="0" u="none" strike="noStrike">
                          <a:solidFill>
                            <a:srgbClr val="FFFFFF"/>
                          </a:solidFill>
                          <a:latin typeface="Calibri"/>
                        </a:rPr>
                        <a:t>Impact Catergories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04157">
                <a:tc>
                  <a:txBody>
                    <a:bodyPr/>
                    <a:lstStyle/>
                    <a:p>
                      <a:pPr algn="l" fontAlgn="b"/>
                      <a:r>
                        <a:rPr lang="en-US" sz="1100" b="1" i="0" u="none" strike="noStrike">
                          <a:solidFill>
                            <a:srgbClr val="FFFFFF"/>
                          </a:solidFill>
                          <a:latin typeface="Calibri"/>
                        </a:rPr>
                        <a:t>Criteria Clusters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l" fontAlgn="b"/>
                      <a:r>
                        <a:rPr lang="en-US" sz="1100" b="1" i="0" u="none" strike="noStrike">
                          <a:solidFill>
                            <a:srgbClr val="FFFFFF"/>
                          </a:solidFill>
                          <a:latin typeface="Calibri"/>
                        </a:rPr>
                        <a:t>Global Warming</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3CC33"/>
                    </a:solidFill>
                  </a:tcPr>
                </a:tc>
                <a:tc>
                  <a:txBody>
                    <a:bodyPr/>
                    <a:lstStyle/>
                    <a:p>
                      <a:pPr algn="l" fontAlgn="b"/>
                      <a:r>
                        <a:rPr lang="en-US" sz="1100" b="1" i="0" u="none" strike="noStrike">
                          <a:solidFill>
                            <a:srgbClr val="FFFFFF"/>
                          </a:solidFill>
                          <a:latin typeface="Calibri"/>
                        </a:rPr>
                        <a:t>Air Quality</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3CC33"/>
                    </a:solidFill>
                  </a:tcPr>
                </a:tc>
                <a:tc>
                  <a:txBody>
                    <a:bodyPr/>
                    <a:lstStyle/>
                    <a:p>
                      <a:pPr algn="l" fontAlgn="b"/>
                      <a:r>
                        <a:rPr lang="en-US" sz="1100" b="1" i="0" u="none" strike="noStrike">
                          <a:solidFill>
                            <a:srgbClr val="FFFFFF"/>
                          </a:solidFill>
                          <a:latin typeface="Calibri"/>
                        </a:rPr>
                        <a:t>Resources Depletion</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3CC33"/>
                    </a:solidFill>
                  </a:tcPr>
                </a:tc>
                <a:tc>
                  <a:txBody>
                    <a:bodyPr/>
                    <a:lstStyle/>
                    <a:p>
                      <a:pPr algn="l" fontAlgn="b"/>
                      <a:r>
                        <a:rPr lang="en-US" sz="1100" b="1" i="0" u="none" strike="noStrike">
                          <a:solidFill>
                            <a:srgbClr val="FFFFFF"/>
                          </a:solidFill>
                          <a:latin typeface="Calibri"/>
                        </a:rPr>
                        <a:t>Water Quality</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3CC33"/>
                    </a:solidFill>
                  </a:tcPr>
                </a:tc>
                <a:tc>
                  <a:txBody>
                    <a:bodyPr/>
                    <a:lstStyle/>
                    <a:p>
                      <a:pPr algn="l" fontAlgn="b"/>
                      <a:r>
                        <a:rPr lang="en-US" sz="1100" b="1" i="0" u="none" strike="noStrike">
                          <a:solidFill>
                            <a:srgbClr val="FFFFFF"/>
                          </a:solidFill>
                          <a:latin typeface="Calibri"/>
                        </a:rPr>
                        <a:t>Noise</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3CC33"/>
                    </a:solidFill>
                  </a:tcPr>
                </a:tc>
              </a:tr>
              <a:tr h="302079">
                <a:tc>
                  <a:txBody>
                    <a:bodyPr/>
                    <a:lstStyle/>
                    <a:p>
                      <a:pPr algn="l" fontAlgn="b"/>
                      <a:r>
                        <a:rPr lang="en-US" sz="1100" b="1" i="0" u="none" strike="noStrike">
                          <a:solidFill>
                            <a:srgbClr val="000000"/>
                          </a:solidFill>
                          <a:latin typeface="Calibri"/>
                        </a:rPr>
                        <a:t>1) Airfield &amp; Terminal Facilities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302079">
                <a:tc>
                  <a:txBody>
                    <a:bodyPr/>
                    <a:lstStyle/>
                    <a:p>
                      <a:pPr algn="l" fontAlgn="b"/>
                      <a:r>
                        <a:rPr lang="en-US" sz="1100" b="1" i="0" u="none" strike="noStrike">
                          <a:solidFill>
                            <a:srgbClr val="000000"/>
                          </a:solidFill>
                          <a:latin typeface="Calibri"/>
                        </a:rPr>
                        <a:t>Reduce number of bulbs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X</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302079">
                <a:tc>
                  <a:txBody>
                    <a:bodyPr/>
                    <a:lstStyle/>
                    <a:p>
                      <a:pPr algn="l" fontAlgn="b"/>
                      <a:r>
                        <a:rPr lang="en-US" sz="1100" b="1" i="0" u="none" strike="noStrike">
                          <a:solidFill>
                            <a:srgbClr val="000000"/>
                          </a:solidFill>
                          <a:latin typeface="Calibri"/>
                        </a:rPr>
                        <a:t>Reduce the release of toxicants</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X</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X</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X</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302079">
                <a:tc>
                  <a:txBody>
                    <a:bodyPr/>
                    <a:lstStyle/>
                    <a:p>
                      <a:pPr algn="l" fontAlgn="b"/>
                      <a:r>
                        <a:rPr lang="en-US" sz="1100" b="1" i="0" u="none" strike="noStrike">
                          <a:solidFill>
                            <a:srgbClr val="000000"/>
                          </a:solidFill>
                          <a:latin typeface="Calibri"/>
                        </a:rPr>
                        <a:t>Reduce Energy Usage</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X</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100" b="0" i="0" u="none" strike="noStrike" dirty="0">
                          <a:solidFill>
                            <a:srgbClr val="000000"/>
                          </a:solidFill>
                          <a:latin typeface="Calibri"/>
                        </a:rPr>
                        <a:t> </a:t>
                      </a:r>
                    </a:p>
                  </a:txBody>
                  <a:tcPr marL="9525" marR="9525" marT="9525"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bl>
          </a:graphicData>
        </a:graphic>
      </p:graphicFrame>
    </p:spTree>
    <p:extLst>
      <p:ext uri="{BB962C8B-B14F-4D97-AF65-F5344CB8AC3E}">
        <p14:creationId xmlns:p14="http://schemas.microsoft.com/office/powerpoint/2010/main" val="225449321"/>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p:nvPr/>
        </p:nvSpPr>
        <p:spPr>
          <a:xfrm>
            <a:off x="533400" y="361572"/>
            <a:ext cx="1600200" cy="1200150"/>
          </a:xfrm>
          <a:prstGeom prst="rect">
            <a:avLst/>
          </a:prstGeom>
          <a:blipFill>
            <a:blip r:embed="rId3" cstate="print"/>
            <a:stretch>
              <a:fillRect/>
            </a:stretch>
          </a:blipFill>
        </p:spPr>
      </p:sp>
      <p:sp>
        <p:nvSpPr>
          <p:cNvPr id="448" name="Shape 448"/>
          <p:cNvSpPr txBox="1">
            <a:spLocks noGrp="1"/>
          </p:cNvSpPr>
          <p:nvPr>
            <p:ph type="title"/>
          </p:nvPr>
        </p:nvSpPr>
        <p:spPr>
          <a:xfrm>
            <a:off x="1066800" y="976987"/>
            <a:ext cx="7543800" cy="584735"/>
          </a:xfrm>
          <a:prstGeom prst="rect">
            <a:avLst/>
          </a:prstGeom>
          <a:noFill/>
          <a:ln>
            <a:noFill/>
          </a:ln>
        </p:spPr>
        <p:txBody>
          <a:bodyPr lIns="91425" tIns="45700" rIns="91425" bIns="45700" anchor="b" anchorCtr="0">
            <a:spAutoFit/>
          </a:bodyPr>
          <a:lstStyle/>
          <a:p>
            <a:pPr lvl="0" algn="ctr">
              <a:buSzPct val="25000"/>
            </a:pPr>
            <a:r>
              <a:rPr lang="en" sz="3200" dirty="0" smtClean="0"/>
              <a:t>Methodology</a:t>
            </a:r>
            <a:endParaRPr lang="en" sz="3000" b="1" i="1" u="none" strike="noStrike" cap="none" baseline="0" dirty="0">
              <a:solidFill>
                <a:schemeClr val="accent1"/>
              </a:solidFill>
              <a:latin typeface="Arial"/>
              <a:ea typeface="Arial"/>
              <a:cs typeface="Arial"/>
              <a:sym typeface="Arial"/>
            </a:endParaRPr>
          </a:p>
        </p:txBody>
      </p:sp>
      <p:sp>
        <p:nvSpPr>
          <p:cNvPr id="449" name="Shape 449"/>
          <p:cNvSpPr/>
          <p:nvPr/>
        </p:nvSpPr>
        <p:spPr>
          <a:xfrm>
            <a:off x="6934200" y="4876800"/>
            <a:ext cx="1571625" cy="1502473"/>
          </a:xfrm>
          <a:prstGeom prst="rect">
            <a:avLst/>
          </a:prstGeom>
          <a:blipFill>
            <a:blip r:embed="rId4" cstate="print"/>
            <a:stretch>
              <a:fillRect/>
            </a:stretch>
          </a:blipFill>
        </p:spPr>
      </p:sp>
      <p:graphicFrame>
        <p:nvGraphicFramePr>
          <p:cNvPr id="6" name="Table 5"/>
          <p:cNvGraphicFramePr>
            <a:graphicFrameLocks noGrp="1"/>
          </p:cNvGraphicFramePr>
          <p:nvPr/>
        </p:nvGraphicFramePr>
        <p:xfrm>
          <a:off x="914400" y="2133600"/>
          <a:ext cx="7543801" cy="2113183"/>
        </p:xfrm>
        <a:graphic>
          <a:graphicData uri="http://schemas.openxmlformats.org/drawingml/2006/table">
            <a:tbl>
              <a:tblPr/>
              <a:tblGrid>
                <a:gridCol w="2276532"/>
                <a:gridCol w="624931"/>
                <a:gridCol w="2499720"/>
                <a:gridCol w="714206"/>
                <a:gridCol w="714206"/>
                <a:gridCol w="714206"/>
              </a:tblGrid>
              <a:tr h="326443">
                <a:tc>
                  <a:txBody>
                    <a:bodyPr/>
                    <a:lstStyle/>
                    <a:p>
                      <a:pPr algn="ctr" fontAlgn="b"/>
                      <a:r>
                        <a:rPr lang="en-US" sz="1000" b="1" i="0" u="none" strike="noStrike" dirty="0">
                          <a:solidFill>
                            <a:srgbClr val="FFFFFF"/>
                          </a:solidFill>
                          <a:latin typeface="Calibri"/>
                        </a:rPr>
                        <a:t>Objective</a:t>
                      </a:r>
                    </a:p>
                  </a:txBody>
                  <a:tcPr marL="9018" marR="9018" marT="9018" marB="0" anchor="b">
                    <a:lnL>
                      <a:noFill/>
                    </a:lnL>
                    <a:lnR>
                      <a:noFill/>
                    </a:lnR>
                    <a:lnT>
                      <a:noFill/>
                    </a:lnT>
                    <a:lnB w="6350" cap="flat" cmpd="sng" algn="ctr">
                      <a:solidFill>
                        <a:srgbClr val="FFFFFF"/>
                      </a:solidFill>
                      <a:prstDash val="solid"/>
                      <a:round/>
                      <a:headEnd type="none" w="med" len="med"/>
                      <a:tailEnd type="none" w="med" len="med"/>
                    </a:lnB>
                    <a:solidFill>
                      <a:srgbClr val="A5A5A5"/>
                    </a:solidFill>
                  </a:tcPr>
                </a:tc>
                <a:tc>
                  <a:txBody>
                    <a:bodyPr/>
                    <a:lstStyle/>
                    <a:p>
                      <a:pPr algn="ctr" fontAlgn="b"/>
                      <a:r>
                        <a:rPr lang="en-US" sz="1000" b="1" i="0" u="none" strike="noStrike">
                          <a:solidFill>
                            <a:srgbClr val="FFFFFF"/>
                          </a:solidFill>
                          <a:latin typeface="Calibri"/>
                        </a:rPr>
                        <a:t>Impact</a:t>
                      </a:r>
                    </a:p>
                  </a:txBody>
                  <a:tcPr marL="9018" marR="9018" marT="9018" marB="0" anchor="b">
                    <a:lnL>
                      <a:noFill/>
                    </a:lnL>
                    <a:lnR>
                      <a:noFill/>
                    </a:lnR>
                    <a:lnT>
                      <a:noFill/>
                    </a:lnT>
                    <a:lnB w="6350" cap="flat" cmpd="sng" algn="ctr">
                      <a:solidFill>
                        <a:srgbClr val="FFFFFF"/>
                      </a:solidFill>
                      <a:prstDash val="solid"/>
                      <a:round/>
                      <a:headEnd type="none" w="med" len="med"/>
                      <a:tailEnd type="none" w="med" len="med"/>
                    </a:lnB>
                    <a:solidFill>
                      <a:srgbClr val="A5A5A5"/>
                    </a:solidFill>
                  </a:tcPr>
                </a:tc>
                <a:tc>
                  <a:txBody>
                    <a:bodyPr/>
                    <a:lstStyle/>
                    <a:p>
                      <a:pPr algn="ctr" fontAlgn="b"/>
                      <a:r>
                        <a:rPr lang="en-US" sz="1000" b="1" i="0" u="none" strike="noStrike" dirty="0">
                          <a:solidFill>
                            <a:srgbClr val="FFFFFF"/>
                          </a:solidFill>
                          <a:latin typeface="Calibri"/>
                        </a:rPr>
                        <a:t>Indicators</a:t>
                      </a:r>
                    </a:p>
                  </a:txBody>
                  <a:tcPr marL="9018" marR="9018" marT="9018" marB="0" anchor="b">
                    <a:lnL>
                      <a:noFill/>
                    </a:lnL>
                    <a:lnR>
                      <a:noFill/>
                    </a:lnR>
                    <a:lnT>
                      <a:noFill/>
                    </a:lnT>
                    <a:lnB w="6350" cap="flat" cmpd="sng" algn="ctr">
                      <a:solidFill>
                        <a:srgbClr val="FFFFFF"/>
                      </a:solidFill>
                      <a:prstDash val="solid"/>
                      <a:round/>
                      <a:headEnd type="none" w="med" len="med"/>
                      <a:tailEnd type="none" w="med" len="med"/>
                    </a:lnB>
                    <a:solidFill>
                      <a:srgbClr val="A5A5A5"/>
                    </a:solidFill>
                  </a:tcPr>
                </a:tc>
                <a:tc>
                  <a:txBody>
                    <a:bodyPr/>
                    <a:lstStyle/>
                    <a:p>
                      <a:pPr algn="ctr" fontAlgn="b"/>
                      <a:r>
                        <a:rPr lang="en-US" sz="1000" b="1" i="0" u="none" strike="noStrike">
                          <a:solidFill>
                            <a:srgbClr val="FFFFFF"/>
                          </a:solidFill>
                          <a:latin typeface="Calibri"/>
                        </a:rPr>
                        <a:t>Index</a:t>
                      </a:r>
                    </a:p>
                  </a:txBody>
                  <a:tcPr marL="9018" marR="9018" marT="9018" marB="0" anchor="b">
                    <a:lnL>
                      <a:noFill/>
                    </a:lnL>
                    <a:lnR>
                      <a:noFill/>
                    </a:lnR>
                    <a:lnT>
                      <a:noFill/>
                    </a:lnT>
                    <a:lnB w="6350" cap="flat" cmpd="sng" algn="ctr">
                      <a:solidFill>
                        <a:srgbClr val="FFFFFF"/>
                      </a:solidFill>
                      <a:prstDash val="solid"/>
                      <a:round/>
                      <a:headEnd type="none" w="med" len="med"/>
                      <a:tailEnd type="none" w="med" len="med"/>
                    </a:lnB>
                    <a:solidFill>
                      <a:srgbClr val="A5A5A5"/>
                    </a:solidFill>
                  </a:tcPr>
                </a:tc>
                <a:tc>
                  <a:txBody>
                    <a:bodyPr/>
                    <a:lstStyle/>
                    <a:p>
                      <a:pPr algn="ctr" fontAlgn="b"/>
                      <a:r>
                        <a:rPr lang="en-US" sz="1000" b="1" i="0" u="none" strike="noStrike">
                          <a:solidFill>
                            <a:srgbClr val="FFFFFF"/>
                          </a:solidFill>
                          <a:latin typeface="Calibri"/>
                        </a:rPr>
                        <a:t>Criteria</a:t>
                      </a:r>
                    </a:p>
                  </a:txBody>
                  <a:tcPr marL="9018" marR="9018" marT="9018" marB="0" anchor="b">
                    <a:lnL>
                      <a:noFill/>
                    </a:lnL>
                    <a:lnR>
                      <a:noFill/>
                    </a:lnR>
                    <a:lnT>
                      <a:noFill/>
                    </a:lnT>
                    <a:lnB w="6350" cap="flat" cmpd="sng" algn="ctr">
                      <a:solidFill>
                        <a:srgbClr val="FFFFFF"/>
                      </a:solidFill>
                      <a:prstDash val="solid"/>
                      <a:round/>
                      <a:headEnd type="none" w="med" len="med"/>
                      <a:tailEnd type="none" w="med" len="med"/>
                    </a:lnB>
                    <a:solidFill>
                      <a:srgbClr val="A5A5A5"/>
                    </a:solidFill>
                  </a:tcPr>
                </a:tc>
                <a:tc>
                  <a:txBody>
                    <a:bodyPr/>
                    <a:lstStyle/>
                    <a:p>
                      <a:pPr algn="ctr" fontAlgn="b"/>
                      <a:r>
                        <a:rPr lang="en-US" sz="1000" b="1" i="0" u="none" strike="noStrike">
                          <a:solidFill>
                            <a:srgbClr val="FFFFFF"/>
                          </a:solidFill>
                          <a:latin typeface="Calibri"/>
                        </a:rPr>
                        <a:t>Unit</a:t>
                      </a:r>
                    </a:p>
                  </a:txBody>
                  <a:tcPr marL="9018" marR="9018" marT="9018" marB="0" anchor="b">
                    <a:lnL>
                      <a:noFill/>
                    </a:lnL>
                    <a:lnR>
                      <a:noFill/>
                    </a:lnR>
                    <a:lnT>
                      <a:noFill/>
                    </a:lnT>
                    <a:lnB w="6350" cap="flat" cmpd="sng" algn="ctr">
                      <a:solidFill>
                        <a:srgbClr val="FFFFFF"/>
                      </a:solidFill>
                      <a:prstDash val="solid"/>
                      <a:round/>
                      <a:headEnd type="none" w="med" len="med"/>
                      <a:tailEnd type="none" w="med" len="med"/>
                    </a:lnB>
                    <a:solidFill>
                      <a:srgbClr val="A5A5A5"/>
                    </a:solidFill>
                  </a:tcPr>
                </a:tc>
              </a:tr>
              <a:tr h="381000">
                <a:tc>
                  <a:txBody>
                    <a:bodyPr/>
                    <a:lstStyle/>
                    <a:p>
                      <a:pPr algn="l" fontAlgn="b"/>
                      <a:r>
                        <a:rPr lang="en-US" sz="1000" b="0" i="0" u="none" strike="noStrike">
                          <a:solidFill>
                            <a:srgbClr val="000000"/>
                          </a:solidFill>
                          <a:latin typeface="Calibri"/>
                        </a:rPr>
                        <a:t>Reduce Number of Bulbs</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FF33"/>
                    </a:solidFill>
                  </a:tcPr>
                </a:tc>
                <a:tc>
                  <a:txBody>
                    <a:bodyPr/>
                    <a:lstStyle/>
                    <a:p>
                      <a:pPr algn="ctr" fontAlgn="b"/>
                      <a:r>
                        <a:rPr lang="en-US" sz="1000" b="0" i="0" u="none" strike="noStrike">
                          <a:solidFill>
                            <a:srgbClr val="000000"/>
                          </a:solidFill>
                          <a:latin typeface="Calibri"/>
                        </a:rPr>
                        <a:t>RD</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3CC33"/>
                    </a:solidFill>
                  </a:tcPr>
                </a:tc>
                <a:tc>
                  <a:txBody>
                    <a:bodyPr/>
                    <a:lstStyle/>
                    <a:p>
                      <a:pPr algn="l" fontAlgn="b"/>
                      <a:r>
                        <a:rPr lang="en-US" sz="1000" b="0" i="0" u="none" strike="noStrike">
                          <a:solidFill>
                            <a:srgbClr val="000000"/>
                          </a:solidFill>
                          <a:latin typeface="Calibri"/>
                        </a:rPr>
                        <a:t>Useful Life</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000" b="0" i="0" u="none" strike="noStrike">
                          <a:solidFill>
                            <a:srgbClr val="000000"/>
                          </a:solidFill>
                          <a:latin typeface="Calibri"/>
                        </a:rPr>
                        <a:t>Q</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b"/>
                      <a:r>
                        <a:rPr lang="en-US" sz="1000" b="0" i="0" u="none" strike="noStrike">
                          <a:solidFill>
                            <a:srgbClr val="000000"/>
                          </a:solidFill>
                          <a:latin typeface="Calibri"/>
                        </a:rPr>
                        <a:t>Quant.</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000" b="0" i="0" u="none" strike="noStrike" dirty="0">
                          <a:solidFill>
                            <a:srgbClr val="000000"/>
                          </a:solidFill>
                          <a:latin typeface="Calibri"/>
                        </a:rPr>
                        <a:t>hours</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351435">
                <a:tc>
                  <a:txBody>
                    <a:bodyPr/>
                    <a:lstStyle/>
                    <a:p>
                      <a:pPr algn="l" fontAlgn="b"/>
                      <a:r>
                        <a:rPr lang="en-US" sz="1000" b="0" i="0" u="none" strike="noStrike">
                          <a:solidFill>
                            <a:srgbClr val="000000"/>
                          </a:solidFill>
                          <a:latin typeface="Calibri"/>
                        </a:rPr>
                        <a:t> </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000" b="0" i="0" u="none" strike="noStrike">
                          <a:solidFill>
                            <a:srgbClr val="000000"/>
                          </a:solidFill>
                          <a:latin typeface="Calibri"/>
                        </a:rPr>
                        <a:t>RD</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3CC33"/>
                    </a:solidFill>
                  </a:tcPr>
                </a:tc>
                <a:tc>
                  <a:txBody>
                    <a:bodyPr/>
                    <a:lstStyle/>
                    <a:p>
                      <a:pPr algn="l" fontAlgn="b"/>
                      <a:r>
                        <a:rPr lang="en-US" sz="1000" b="0" i="0" u="none" strike="noStrike">
                          <a:solidFill>
                            <a:srgbClr val="000000"/>
                          </a:solidFill>
                          <a:latin typeface="Calibri"/>
                        </a:rPr>
                        <a:t>Amount of lumen produced</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000" b="0" i="0" u="none" strike="noStrike">
                          <a:solidFill>
                            <a:srgbClr val="000000"/>
                          </a:solidFill>
                          <a:latin typeface="Calibri"/>
                        </a:rPr>
                        <a:t>Q</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b"/>
                      <a:r>
                        <a:rPr lang="en-US" sz="1000" b="0" i="0" u="none" strike="noStrike">
                          <a:solidFill>
                            <a:srgbClr val="000000"/>
                          </a:solidFill>
                          <a:latin typeface="Calibri"/>
                        </a:rPr>
                        <a:t>Quant.</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000" b="0" i="0" u="none" strike="noStrike" dirty="0">
                          <a:solidFill>
                            <a:srgbClr val="000000"/>
                          </a:solidFill>
                          <a:latin typeface="Calibri"/>
                        </a:rPr>
                        <a:t>lm/W</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351435">
                <a:tc>
                  <a:txBody>
                    <a:bodyPr/>
                    <a:lstStyle/>
                    <a:p>
                      <a:pPr algn="l" fontAlgn="b"/>
                      <a:r>
                        <a:rPr lang="en-US" sz="1000" b="0" i="0" u="none" strike="noStrike" dirty="0">
                          <a:solidFill>
                            <a:srgbClr val="000000"/>
                          </a:solidFill>
                          <a:latin typeface="Calibri"/>
                        </a:rPr>
                        <a:t>Reduce the release of toxicants</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FF33"/>
                    </a:solidFill>
                  </a:tcPr>
                </a:tc>
                <a:tc>
                  <a:txBody>
                    <a:bodyPr/>
                    <a:lstStyle/>
                    <a:p>
                      <a:pPr algn="ctr" fontAlgn="b"/>
                      <a:r>
                        <a:rPr lang="en-US" sz="1000" b="0" i="0" u="none" strike="noStrike">
                          <a:solidFill>
                            <a:srgbClr val="000000"/>
                          </a:solidFill>
                          <a:latin typeface="Calibri"/>
                        </a:rPr>
                        <a:t>GW</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3CC33"/>
                    </a:solidFill>
                  </a:tcPr>
                </a:tc>
                <a:tc>
                  <a:txBody>
                    <a:bodyPr/>
                    <a:lstStyle/>
                    <a:p>
                      <a:pPr algn="l" fontAlgn="b"/>
                      <a:r>
                        <a:rPr lang="en-US" sz="1000" b="0" i="0" u="none" strike="noStrike">
                          <a:solidFill>
                            <a:srgbClr val="000000"/>
                          </a:solidFill>
                          <a:latin typeface="Calibri"/>
                        </a:rPr>
                        <a:t>Total CO2 emission</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000" b="0" i="0" u="none" strike="noStrike">
                          <a:solidFill>
                            <a:srgbClr val="000000"/>
                          </a:solidFill>
                          <a:latin typeface="Calibri"/>
                        </a:rPr>
                        <a:t>P</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b"/>
                      <a:r>
                        <a:rPr lang="en-US" sz="1000" b="0" i="0" u="none" strike="noStrike">
                          <a:solidFill>
                            <a:srgbClr val="000000"/>
                          </a:solidFill>
                          <a:latin typeface="Calibri"/>
                        </a:rPr>
                        <a:t>Quant.</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000" b="0" i="0" u="none" strike="noStrike" dirty="0">
                          <a:solidFill>
                            <a:srgbClr val="000000"/>
                          </a:solidFill>
                          <a:latin typeface="Calibri"/>
                        </a:rPr>
                        <a:t>kg/year</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351435">
                <a:tc>
                  <a:txBody>
                    <a:bodyPr/>
                    <a:lstStyle/>
                    <a:p>
                      <a:pPr algn="l" fontAlgn="b"/>
                      <a:r>
                        <a:rPr lang="en-US" sz="1000" b="0" i="0" u="none" strike="noStrike">
                          <a:solidFill>
                            <a:srgbClr val="000000"/>
                          </a:solidFill>
                          <a:latin typeface="Calibri"/>
                        </a:rPr>
                        <a:t> </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000" b="0" i="0" u="none" strike="noStrike">
                          <a:solidFill>
                            <a:srgbClr val="000000"/>
                          </a:solidFill>
                          <a:latin typeface="Calibri"/>
                        </a:rPr>
                        <a:t>AQ</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3CC33"/>
                    </a:solidFill>
                  </a:tcPr>
                </a:tc>
                <a:tc>
                  <a:txBody>
                    <a:bodyPr/>
                    <a:lstStyle/>
                    <a:p>
                      <a:pPr algn="l" fontAlgn="b"/>
                      <a:r>
                        <a:rPr lang="en-US" sz="1000" b="0" i="0" u="none" strike="noStrike">
                          <a:solidFill>
                            <a:srgbClr val="000000"/>
                          </a:solidFill>
                          <a:latin typeface="Calibri"/>
                        </a:rPr>
                        <a:t>Total Hg, CO</a:t>
                      </a:r>
                      <a:r>
                        <a:rPr lang="en-US" sz="800" b="0" i="0" u="none" strike="noStrike">
                          <a:solidFill>
                            <a:srgbClr val="000000"/>
                          </a:solidFill>
                          <a:latin typeface="Calibri"/>
                        </a:rPr>
                        <a:t>2</a:t>
                      </a:r>
                      <a:r>
                        <a:rPr lang="en-US" sz="1000" b="0" i="0" u="none" strike="noStrike">
                          <a:solidFill>
                            <a:srgbClr val="000000"/>
                          </a:solidFill>
                          <a:latin typeface="Calibri"/>
                        </a:rPr>
                        <a:t>, NO, SO</a:t>
                      </a:r>
                      <a:r>
                        <a:rPr lang="en-US" sz="800" b="0" i="0" u="none" strike="noStrike">
                          <a:solidFill>
                            <a:srgbClr val="000000"/>
                          </a:solidFill>
                          <a:latin typeface="Calibri"/>
                        </a:rPr>
                        <a:t>2 </a:t>
                      </a:r>
                      <a:r>
                        <a:rPr lang="en-US" sz="1000" b="0" i="0" u="none" strike="noStrike">
                          <a:solidFill>
                            <a:srgbClr val="000000"/>
                          </a:solidFill>
                          <a:latin typeface="Calibri"/>
                        </a:rPr>
                        <a:t>emission</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000" b="0" i="0" u="none" strike="noStrike">
                          <a:solidFill>
                            <a:srgbClr val="000000"/>
                          </a:solidFill>
                          <a:latin typeface="Calibri"/>
                        </a:rPr>
                        <a:t>P</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b"/>
                      <a:r>
                        <a:rPr lang="en-US" sz="1000" b="0" i="0" u="none" strike="noStrike">
                          <a:solidFill>
                            <a:srgbClr val="000000"/>
                          </a:solidFill>
                          <a:latin typeface="Calibri"/>
                        </a:rPr>
                        <a:t>Quant.</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000" b="0" i="0" u="none" strike="noStrike" dirty="0">
                          <a:solidFill>
                            <a:srgbClr val="000000"/>
                          </a:solidFill>
                          <a:latin typeface="Calibri"/>
                        </a:rPr>
                        <a:t>g/year</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r h="351435">
                <a:tc>
                  <a:txBody>
                    <a:bodyPr/>
                    <a:lstStyle/>
                    <a:p>
                      <a:pPr algn="l" fontAlgn="b"/>
                      <a:r>
                        <a:rPr lang="en-US" sz="1000" b="0" i="0" u="none" strike="noStrike">
                          <a:solidFill>
                            <a:srgbClr val="000000"/>
                          </a:solidFill>
                          <a:latin typeface="Calibri"/>
                        </a:rPr>
                        <a:t>Reduce Energy Usage</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CCFF33"/>
                    </a:solidFill>
                  </a:tcPr>
                </a:tc>
                <a:tc>
                  <a:txBody>
                    <a:bodyPr/>
                    <a:lstStyle/>
                    <a:p>
                      <a:pPr algn="ctr" fontAlgn="b"/>
                      <a:r>
                        <a:rPr lang="en-US" sz="1000" b="0" i="0" u="none" strike="noStrike">
                          <a:solidFill>
                            <a:srgbClr val="000000"/>
                          </a:solidFill>
                          <a:latin typeface="Calibri"/>
                        </a:rPr>
                        <a:t>RD</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3CC33"/>
                    </a:solidFill>
                  </a:tcPr>
                </a:tc>
                <a:tc>
                  <a:txBody>
                    <a:bodyPr/>
                    <a:lstStyle/>
                    <a:p>
                      <a:pPr algn="l" fontAlgn="b"/>
                      <a:r>
                        <a:rPr lang="en-US" sz="1000" b="0" i="0" u="none" strike="noStrike">
                          <a:solidFill>
                            <a:srgbClr val="000000"/>
                          </a:solidFill>
                          <a:latin typeface="Calibri"/>
                        </a:rPr>
                        <a:t>Amount of Watt Required</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000" b="0" i="0" u="none" strike="noStrike">
                          <a:solidFill>
                            <a:srgbClr val="000000"/>
                          </a:solidFill>
                          <a:latin typeface="Calibri"/>
                        </a:rPr>
                        <a:t>Q</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l" fontAlgn="b"/>
                      <a:r>
                        <a:rPr lang="en-US" sz="1000" b="0" i="0" u="none" strike="noStrike">
                          <a:solidFill>
                            <a:srgbClr val="000000"/>
                          </a:solidFill>
                          <a:latin typeface="Calibri"/>
                        </a:rPr>
                        <a:t>Quant.</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algn="ctr" fontAlgn="b"/>
                      <a:r>
                        <a:rPr lang="en-US" sz="1000" b="0" i="0" u="none" strike="noStrike" dirty="0" err="1">
                          <a:solidFill>
                            <a:srgbClr val="000000"/>
                          </a:solidFill>
                          <a:latin typeface="Calibri"/>
                        </a:rPr>
                        <a:t>Kw</a:t>
                      </a:r>
                      <a:r>
                        <a:rPr lang="en-US" sz="1000" b="0" i="0" u="none" strike="noStrike" dirty="0">
                          <a:solidFill>
                            <a:srgbClr val="000000"/>
                          </a:solidFill>
                          <a:latin typeface="Calibri"/>
                        </a:rPr>
                        <a:t>/h</a:t>
                      </a:r>
                    </a:p>
                  </a:txBody>
                  <a:tcPr marL="9018" marR="9018" marT="9018"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r>
            </a:tbl>
          </a:graphicData>
        </a:graphic>
      </p:graphicFrame>
      <p:graphicFrame>
        <p:nvGraphicFramePr>
          <p:cNvPr id="9" name="Table 8"/>
          <p:cNvGraphicFramePr>
            <a:graphicFrameLocks noGrp="1"/>
          </p:cNvGraphicFramePr>
          <p:nvPr/>
        </p:nvGraphicFramePr>
        <p:xfrm>
          <a:off x="5334000" y="5486400"/>
          <a:ext cx="1600200" cy="800100"/>
        </p:xfrm>
        <a:graphic>
          <a:graphicData uri="http://schemas.openxmlformats.org/drawingml/2006/table">
            <a:tbl>
              <a:tblPr/>
              <a:tblGrid>
                <a:gridCol w="1600200"/>
              </a:tblGrid>
              <a:tr h="266700">
                <a:tc>
                  <a:txBody>
                    <a:bodyPr/>
                    <a:lstStyle/>
                    <a:p>
                      <a:pPr algn="l" fontAlgn="b"/>
                      <a:r>
                        <a:rPr lang="en-US" sz="1100" b="1" i="0" u="none" strike="noStrike" dirty="0">
                          <a:solidFill>
                            <a:schemeClr val="tx1">
                              <a:lumMod val="65000"/>
                              <a:lumOff val="35000"/>
                            </a:schemeClr>
                          </a:solidFill>
                          <a:latin typeface="Calibri"/>
                        </a:rPr>
                        <a:t>RD = </a:t>
                      </a:r>
                      <a:r>
                        <a:rPr lang="en-US" sz="1100" b="1" i="0" u="none" strike="noStrike" dirty="0" smtClean="0">
                          <a:solidFill>
                            <a:schemeClr val="tx1">
                              <a:lumMod val="65000"/>
                              <a:lumOff val="35000"/>
                            </a:schemeClr>
                          </a:solidFill>
                          <a:latin typeface="Calibri"/>
                        </a:rPr>
                        <a:t>Resources </a:t>
                      </a:r>
                      <a:r>
                        <a:rPr lang="en-US" sz="1100" b="1" i="0" u="none" strike="noStrike" dirty="0">
                          <a:solidFill>
                            <a:schemeClr val="tx1">
                              <a:lumMod val="65000"/>
                              <a:lumOff val="35000"/>
                            </a:schemeClr>
                          </a:solidFill>
                          <a:latin typeface="Calibri"/>
                        </a:rPr>
                        <a:t>Depletion</a:t>
                      </a:r>
                    </a:p>
                  </a:txBody>
                  <a:tcPr marL="9525" marR="9525" marT="9525" marB="0" anchor="b">
                    <a:lnL>
                      <a:noFill/>
                    </a:lnL>
                    <a:lnR>
                      <a:noFill/>
                    </a:lnR>
                    <a:lnT>
                      <a:noFill/>
                    </a:lnT>
                    <a:lnB>
                      <a:noFill/>
                    </a:lnB>
                    <a:solidFill>
                      <a:srgbClr val="00FF00"/>
                    </a:solidFill>
                  </a:tcPr>
                </a:tc>
              </a:tr>
              <a:tr h="266700">
                <a:tc>
                  <a:txBody>
                    <a:bodyPr/>
                    <a:lstStyle/>
                    <a:p>
                      <a:pPr algn="l" fontAlgn="b"/>
                      <a:r>
                        <a:rPr lang="en-US" sz="1100" b="1" i="0" u="none" strike="noStrike">
                          <a:solidFill>
                            <a:schemeClr val="tx1">
                              <a:lumMod val="65000"/>
                              <a:lumOff val="35000"/>
                            </a:schemeClr>
                          </a:solidFill>
                          <a:latin typeface="Calibri"/>
                        </a:rPr>
                        <a:t>GW = Global Warming</a:t>
                      </a:r>
                    </a:p>
                  </a:txBody>
                  <a:tcPr marL="9525" marR="9525" marT="9525" marB="0" anchor="b">
                    <a:lnL>
                      <a:noFill/>
                    </a:lnL>
                    <a:lnR>
                      <a:noFill/>
                    </a:lnR>
                    <a:lnT>
                      <a:noFill/>
                    </a:lnT>
                    <a:lnB>
                      <a:noFill/>
                    </a:lnB>
                    <a:solidFill>
                      <a:srgbClr val="00FF00"/>
                    </a:solidFill>
                  </a:tcPr>
                </a:tc>
              </a:tr>
              <a:tr h="266700">
                <a:tc>
                  <a:txBody>
                    <a:bodyPr/>
                    <a:lstStyle/>
                    <a:p>
                      <a:pPr algn="l" fontAlgn="b"/>
                      <a:r>
                        <a:rPr lang="en-US" sz="1100" b="1" i="0" u="none" strike="noStrike" dirty="0">
                          <a:solidFill>
                            <a:schemeClr val="tx1">
                              <a:lumMod val="65000"/>
                              <a:lumOff val="35000"/>
                            </a:schemeClr>
                          </a:solidFill>
                          <a:latin typeface="Calibri"/>
                        </a:rPr>
                        <a:t>AQ = Air Quality</a:t>
                      </a:r>
                    </a:p>
                  </a:txBody>
                  <a:tcPr marL="9525" marR="9525" marT="9525" marB="0" anchor="b">
                    <a:lnL>
                      <a:noFill/>
                    </a:lnL>
                    <a:lnR>
                      <a:noFill/>
                    </a:lnR>
                    <a:lnT>
                      <a:noFill/>
                    </a:lnT>
                    <a:lnB>
                      <a:noFill/>
                    </a:lnB>
                    <a:solidFill>
                      <a:srgbClr val="00FF00"/>
                    </a:solidFill>
                  </a:tcPr>
                </a:tc>
              </a:tr>
            </a:tbl>
          </a:graphicData>
        </a:graphic>
      </p:graphicFrame>
    </p:spTree>
    <p:extLst>
      <p:ext uri="{BB962C8B-B14F-4D97-AF65-F5344CB8AC3E}">
        <p14:creationId xmlns:p14="http://schemas.microsoft.com/office/powerpoint/2010/main" val="3632376694"/>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p:nvPr/>
        </p:nvSpPr>
        <p:spPr>
          <a:xfrm>
            <a:off x="533400" y="361572"/>
            <a:ext cx="1600200" cy="1200150"/>
          </a:xfrm>
          <a:prstGeom prst="rect">
            <a:avLst/>
          </a:prstGeom>
          <a:blipFill>
            <a:blip r:embed="rId3" cstate="print"/>
            <a:stretch>
              <a:fillRect/>
            </a:stretch>
          </a:blipFill>
        </p:spPr>
      </p:sp>
      <p:sp>
        <p:nvSpPr>
          <p:cNvPr id="448" name="Shape 448"/>
          <p:cNvSpPr txBox="1">
            <a:spLocks noGrp="1"/>
          </p:cNvSpPr>
          <p:nvPr>
            <p:ph type="title"/>
          </p:nvPr>
        </p:nvSpPr>
        <p:spPr>
          <a:xfrm>
            <a:off x="1066800" y="762000"/>
            <a:ext cx="7543800" cy="553957"/>
          </a:xfrm>
          <a:prstGeom prst="rect">
            <a:avLst/>
          </a:prstGeom>
          <a:noFill/>
          <a:ln>
            <a:noFill/>
          </a:ln>
        </p:spPr>
        <p:txBody>
          <a:bodyPr lIns="91425" tIns="45700" rIns="91425" bIns="45700" anchor="b" anchorCtr="0">
            <a:spAutoFit/>
          </a:bodyPr>
          <a:lstStyle/>
          <a:p>
            <a:pPr marL="0" marR="0" lvl="0" indent="0" algn="ctr" rtl="0">
              <a:spcBef>
                <a:spcPts val="0"/>
              </a:spcBef>
              <a:buClr>
                <a:schemeClr val="accent1"/>
              </a:buClr>
              <a:buSzPct val="25000"/>
              <a:buFont typeface="Arial"/>
              <a:buNone/>
            </a:pPr>
            <a:r>
              <a:rPr lang="en" sz="3000" b="1" i="1" u="none" strike="noStrike" cap="none" baseline="0" dirty="0" smtClean="0">
                <a:solidFill>
                  <a:schemeClr val="accent1"/>
                </a:solidFill>
                <a:latin typeface="Arial"/>
                <a:ea typeface="Arial"/>
                <a:cs typeface="Arial"/>
                <a:sym typeface="Arial"/>
              </a:rPr>
              <a:t>To be continue....</a:t>
            </a:r>
            <a:endParaRPr lang="en" sz="3000" b="1" i="1" u="none" strike="noStrike" cap="none" baseline="0" dirty="0">
              <a:solidFill>
                <a:schemeClr val="accent1"/>
              </a:solidFill>
              <a:latin typeface="Arial"/>
              <a:ea typeface="Arial"/>
              <a:cs typeface="Arial"/>
              <a:sym typeface="Arial"/>
            </a:endParaRPr>
          </a:p>
        </p:txBody>
      </p:sp>
      <p:sp>
        <p:nvSpPr>
          <p:cNvPr id="449" name="Shape 449"/>
          <p:cNvSpPr/>
          <p:nvPr/>
        </p:nvSpPr>
        <p:spPr>
          <a:xfrm>
            <a:off x="6934200" y="4876800"/>
            <a:ext cx="1571625" cy="1502473"/>
          </a:xfrm>
          <a:prstGeom prst="rect">
            <a:avLst/>
          </a:prstGeom>
          <a:blipFill>
            <a:blip r:embed="rId4" cstate="print"/>
            <a:stretch>
              <a:fillRect/>
            </a:stretch>
          </a:blipFill>
        </p:spPr>
      </p:sp>
      <p:sp>
        <p:nvSpPr>
          <p:cNvPr id="8" name="Rectangle 7"/>
          <p:cNvSpPr/>
          <p:nvPr/>
        </p:nvSpPr>
        <p:spPr>
          <a:xfrm>
            <a:off x="1090612" y="2133600"/>
            <a:ext cx="6629400" cy="2831544"/>
          </a:xfrm>
          <a:prstGeom prst="rect">
            <a:avLst/>
          </a:prstGeom>
        </p:spPr>
        <p:txBody>
          <a:bodyPr wrap="square">
            <a:spAutoFit/>
          </a:bodyPr>
          <a:lstStyle/>
          <a:p>
            <a:pPr lvl="0"/>
            <a:r>
              <a:rPr lang="en-US" sz="2000" dirty="0" smtClean="0"/>
              <a:t>SFO Case Study</a:t>
            </a:r>
          </a:p>
          <a:p>
            <a:pPr lvl="0">
              <a:buFont typeface="Arial" pitchFamily="34" charset="0"/>
              <a:buChar char="•"/>
            </a:pPr>
            <a:r>
              <a:rPr lang="en-US" sz="2000" dirty="0" smtClean="0"/>
              <a:t> Indicator evaluations</a:t>
            </a:r>
          </a:p>
          <a:p>
            <a:pPr lvl="0"/>
            <a:endParaRPr lang="en-US" sz="2000" dirty="0" smtClean="0"/>
          </a:p>
          <a:p>
            <a:pPr lvl="0"/>
            <a:r>
              <a:rPr lang="en-US" sz="2000" dirty="0" smtClean="0"/>
              <a:t>Replacement of LEDs for:</a:t>
            </a:r>
          </a:p>
          <a:p>
            <a:pPr marL="285750" lvl="0" indent="-285750">
              <a:buFont typeface="Arial" pitchFamily="34" charset="0"/>
              <a:buChar char="•"/>
            </a:pPr>
            <a:r>
              <a:rPr lang="en-US" sz="2000" dirty="0" smtClean="0"/>
              <a:t>Parking garages</a:t>
            </a:r>
          </a:p>
          <a:p>
            <a:pPr marL="285750" lvl="0" indent="-285750">
              <a:buFont typeface="Arial" pitchFamily="34" charset="0"/>
              <a:buChar char="•"/>
            </a:pPr>
            <a:r>
              <a:rPr lang="en-US" sz="2000" dirty="0" smtClean="0"/>
              <a:t>Terminal Buildings</a:t>
            </a:r>
          </a:p>
          <a:p>
            <a:pPr marL="285750" lvl="0" indent="-285750">
              <a:buFont typeface="Arial" pitchFamily="34" charset="0"/>
              <a:buChar char="•"/>
            </a:pPr>
            <a:r>
              <a:rPr lang="en-US" sz="2000" dirty="0" smtClean="0"/>
              <a:t>Offices</a:t>
            </a:r>
          </a:p>
          <a:p>
            <a:pPr marL="285750" lvl="0" indent="-285750">
              <a:buFont typeface="Arial" pitchFamily="34" charset="0"/>
              <a:buChar char="•"/>
            </a:pPr>
            <a:r>
              <a:rPr lang="en-US" sz="2000" dirty="0" smtClean="0"/>
              <a:t>Restaurants</a:t>
            </a:r>
          </a:p>
          <a:p>
            <a:pPr marL="285750" lvl="0" indent="-285750">
              <a:buFont typeface="Arial" pitchFamily="34" charset="0"/>
              <a:buChar char="•"/>
            </a:pPr>
            <a:endParaRPr lang="en" dirty="0">
              <a:solidFill>
                <a:srgbClr val="000000"/>
              </a:solidFill>
            </a:endParaRPr>
          </a:p>
        </p:txBody>
      </p:sp>
    </p:spTree>
    <p:extLst>
      <p:ext uri="{BB962C8B-B14F-4D97-AF65-F5344CB8AC3E}">
        <p14:creationId xmlns:p14="http://schemas.microsoft.com/office/powerpoint/2010/main" val="635400277"/>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p:nvPr/>
        </p:nvSpPr>
        <p:spPr>
          <a:xfrm>
            <a:off x="533400" y="361572"/>
            <a:ext cx="1600200" cy="1200150"/>
          </a:xfrm>
          <a:prstGeom prst="rect">
            <a:avLst/>
          </a:prstGeom>
          <a:blipFill>
            <a:blip r:embed="rId3" cstate="print"/>
            <a:stretch>
              <a:fillRect/>
            </a:stretch>
          </a:blipFill>
        </p:spPr>
      </p:sp>
      <p:sp>
        <p:nvSpPr>
          <p:cNvPr id="448" name="Shape 448"/>
          <p:cNvSpPr txBox="1">
            <a:spLocks noGrp="1"/>
          </p:cNvSpPr>
          <p:nvPr>
            <p:ph type="title"/>
          </p:nvPr>
        </p:nvSpPr>
        <p:spPr>
          <a:xfrm>
            <a:off x="1066800" y="762000"/>
            <a:ext cx="7543800" cy="553957"/>
          </a:xfrm>
          <a:prstGeom prst="rect">
            <a:avLst/>
          </a:prstGeom>
          <a:noFill/>
          <a:ln>
            <a:noFill/>
          </a:ln>
        </p:spPr>
        <p:txBody>
          <a:bodyPr lIns="91425" tIns="45700" rIns="91425" bIns="45700" anchor="b" anchorCtr="0">
            <a:spAutoFit/>
          </a:bodyPr>
          <a:lstStyle/>
          <a:p>
            <a:pPr marL="0" marR="0" lvl="0" indent="0" algn="ctr" rtl="0">
              <a:spcBef>
                <a:spcPts val="0"/>
              </a:spcBef>
              <a:buClr>
                <a:schemeClr val="accent1"/>
              </a:buClr>
              <a:buSzPct val="25000"/>
              <a:buFont typeface="Arial"/>
              <a:buNone/>
            </a:pPr>
            <a:r>
              <a:rPr lang="en" sz="3000" b="1" i="1" u="none" strike="noStrike" cap="none" baseline="0" dirty="0" smtClean="0">
                <a:solidFill>
                  <a:schemeClr val="accent1"/>
                </a:solidFill>
                <a:latin typeface="Arial"/>
                <a:ea typeface="Arial"/>
                <a:cs typeface="Arial"/>
                <a:sym typeface="Arial"/>
              </a:rPr>
              <a:t>References</a:t>
            </a:r>
            <a:endParaRPr lang="en" sz="3000" b="1" i="1" u="none" strike="noStrike" cap="none" baseline="0" dirty="0">
              <a:solidFill>
                <a:schemeClr val="accent1"/>
              </a:solidFill>
              <a:latin typeface="Arial"/>
              <a:ea typeface="Arial"/>
              <a:cs typeface="Arial"/>
              <a:sym typeface="Arial"/>
            </a:endParaRPr>
          </a:p>
        </p:txBody>
      </p:sp>
      <p:sp>
        <p:nvSpPr>
          <p:cNvPr id="449" name="Shape 449"/>
          <p:cNvSpPr/>
          <p:nvPr/>
        </p:nvSpPr>
        <p:spPr>
          <a:xfrm>
            <a:off x="6934200" y="4876800"/>
            <a:ext cx="1571625" cy="1502473"/>
          </a:xfrm>
          <a:prstGeom prst="rect">
            <a:avLst/>
          </a:prstGeom>
          <a:blipFill>
            <a:blip r:embed="rId4" cstate="print"/>
            <a:stretch>
              <a:fillRect/>
            </a:stretch>
          </a:blipFill>
        </p:spPr>
      </p:sp>
      <p:sp>
        <p:nvSpPr>
          <p:cNvPr id="2" name="Rectangle 1"/>
          <p:cNvSpPr/>
          <p:nvPr/>
        </p:nvSpPr>
        <p:spPr>
          <a:xfrm>
            <a:off x="914400" y="1561722"/>
            <a:ext cx="7362825" cy="4616648"/>
          </a:xfrm>
          <a:prstGeom prst="rect">
            <a:avLst/>
          </a:prstGeom>
        </p:spPr>
        <p:txBody>
          <a:bodyPr wrap="square">
            <a:spAutoFit/>
          </a:bodyPr>
          <a:lstStyle/>
          <a:p>
            <a:endParaRPr lang="en-US" sz="1400" dirty="0" smtClean="0">
              <a:solidFill>
                <a:schemeClr val="bg2"/>
              </a:solidFill>
            </a:endParaRPr>
          </a:p>
          <a:p>
            <a:r>
              <a:rPr lang="en-US" sz="1400" u="sng" dirty="0" smtClean="0">
                <a:solidFill>
                  <a:schemeClr val="bg2"/>
                </a:solidFill>
                <a:hlinkClick r:id="rId5"/>
              </a:rPr>
              <a:t>http://lindsays5624.hubpages.com/hub/How-much-CO2-does-a-light-bulb-use</a:t>
            </a:r>
            <a:endParaRPr lang="en-US" sz="1400" u="sng" dirty="0" smtClean="0">
              <a:solidFill>
                <a:schemeClr val="bg2"/>
              </a:solidFill>
            </a:endParaRPr>
          </a:p>
          <a:p>
            <a:endParaRPr lang="en-US" sz="1400" u="sng" dirty="0" smtClean="0">
              <a:solidFill>
                <a:schemeClr val="bg2"/>
              </a:solidFill>
            </a:endParaRPr>
          </a:p>
          <a:p>
            <a:r>
              <a:rPr lang="en-US" sz="1400" u="sng" dirty="0" smtClean="0">
                <a:solidFill>
                  <a:schemeClr val="bg2"/>
                </a:solidFill>
                <a:hlinkClick r:id="rId6"/>
              </a:rPr>
              <a:t>http</a:t>
            </a:r>
            <a:r>
              <a:rPr lang="en-US" sz="1400" u="sng" dirty="0">
                <a:solidFill>
                  <a:schemeClr val="bg2"/>
                </a:solidFill>
                <a:hlinkClick r:id="rId6"/>
              </a:rPr>
              <a:t>://</a:t>
            </a:r>
            <a:r>
              <a:rPr lang="en-US" sz="1400" u="sng" dirty="0" smtClean="0">
                <a:solidFill>
                  <a:schemeClr val="bg2"/>
                </a:solidFill>
                <a:hlinkClick r:id="rId6"/>
              </a:rPr>
              <a:t>apps1.eere.energy.gov/buildings/publications/pdfs/ssl/energy_efficiency_white_leds.pdf</a:t>
            </a:r>
            <a:endParaRPr lang="en-US" sz="1400" dirty="0" smtClean="0">
              <a:solidFill>
                <a:schemeClr val="bg2"/>
              </a:solidFill>
            </a:endParaRPr>
          </a:p>
          <a:p>
            <a:r>
              <a:rPr lang="en-US" sz="1400" dirty="0">
                <a:solidFill>
                  <a:schemeClr val="bg2"/>
                </a:solidFill>
              </a:rPr>
              <a:t/>
            </a:r>
            <a:br>
              <a:rPr lang="en-US" sz="1400" dirty="0">
                <a:solidFill>
                  <a:schemeClr val="bg2"/>
                </a:solidFill>
              </a:rPr>
            </a:br>
            <a:r>
              <a:rPr lang="en-US" sz="1400" u="sng" dirty="0">
                <a:solidFill>
                  <a:schemeClr val="bg2"/>
                </a:solidFill>
                <a:hlinkClick r:id="rId7"/>
              </a:rPr>
              <a:t>http://</a:t>
            </a:r>
            <a:r>
              <a:rPr lang="en-US" sz="1400" u="sng" dirty="0" smtClean="0">
                <a:solidFill>
                  <a:schemeClr val="bg2"/>
                </a:solidFill>
                <a:hlinkClick r:id="rId7"/>
              </a:rPr>
              <a:t>apps1.eere.energy.gov/buildings/publications/pdfs/ssl/led_basics.pdf</a:t>
            </a:r>
            <a:endParaRPr lang="en-US" sz="1400" u="sng" dirty="0" smtClean="0">
              <a:solidFill>
                <a:schemeClr val="bg2"/>
              </a:solidFill>
            </a:endParaRPr>
          </a:p>
          <a:p>
            <a:r>
              <a:rPr lang="en-US" sz="1400" dirty="0">
                <a:solidFill>
                  <a:schemeClr val="bg2"/>
                </a:solidFill>
              </a:rPr>
              <a:t/>
            </a:r>
            <a:br>
              <a:rPr lang="en-US" sz="1400" dirty="0">
                <a:solidFill>
                  <a:schemeClr val="bg2"/>
                </a:solidFill>
              </a:rPr>
            </a:br>
            <a:r>
              <a:rPr lang="en-US" sz="1400" u="sng" dirty="0" smtClean="0">
                <a:solidFill>
                  <a:schemeClr val="bg2"/>
                </a:solidFill>
                <a:hlinkClick r:id="rId8"/>
              </a:rPr>
              <a:t>http://emerald.ts.odu.edu/Apps/FAAUDCA.nsf/SunEnvironmentEvaluationofAirfield2nd.pdf?OpenFileResource</a:t>
            </a:r>
            <a:endParaRPr lang="en-US" sz="1400" u="sng" dirty="0" smtClean="0">
              <a:solidFill>
                <a:schemeClr val="bg2"/>
              </a:solidFill>
            </a:endParaRPr>
          </a:p>
          <a:p>
            <a:endParaRPr lang="en-US" sz="1400" u="sng" dirty="0" smtClean="0">
              <a:solidFill>
                <a:schemeClr val="bg2"/>
              </a:solidFill>
            </a:endParaRPr>
          </a:p>
          <a:p>
            <a:r>
              <a:rPr lang="en-US" sz="1400" u="sng" dirty="0" smtClean="0">
                <a:solidFill>
                  <a:schemeClr val="bg2"/>
                </a:solidFill>
                <a:hlinkClick r:id="rId9"/>
              </a:rPr>
              <a:t>http://www.faa.gov/regulations_policies/advisory_circulars/index.cfm/go/document.list/parentTopicID/63</a:t>
            </a:r>
            <a:endParaRPr lang="en-US" sz="1400" u="sng" dirty="0" smtClean="0">
              <a:solidFill>
                <a:schemeClr val="bg2"/>
              </a:solidFill>
            </a:endParaRPr>
          </a:p>
          <a:p>
            <a:endParaRPr lang="en-US" sz="1400" u="sng" dirty="0" smtClean="0">
              <a:solidFill>
                <a:schemeClr val="bg2"/>
              </a:solidFill>
            </a:endParaRPr>
          </a:p>
          <a:p>
            <a:r>
              <a:rPr lang="en-US" sz="1400" u="sng" dirty="0" smtClean="0">
                <a:solidFill>
                  <a:schemeClr val="bg2"/>
                </a:solidFill>
                <a:hlinkClick r:id="rId10"/>
              </a:rPr>
              <a:t>http://www.genesislamp.com/11a21rulibua.html</a:t>
            </a:r>
            <a:endParaRPr lang="en-US" sz="1400" u="sng" dirty="0" smtClean="0">
              <a:solidFill>
                <a:schemeClr val="bg2"/>
              </a:solidFill>
            </a:endParaRPr>
          </a:p>
          <a:p>
            <a:r>
              <a:rPr lang="en-US" sz="1400" dirty="0">
                <a:solidFill>
                  <a:schemeClr val="bg2"/>
                </a:solidFill>
              </a:rPr>
              <a:t/>
            </a:r>
            <a:br>
              <a:rPr lang="en-US" sz="1400" dirty="0">
                <a:solidFill>
                  <a:schemeClr val="bg2"/>
                </a:solidFill>
              </a:rPr>
            </a:br>
            <a:r>
              <a:rPr lang="en-US" sz="1400" u="sng" dirty="0">
                <a:solidFill>
                  <a:schemeClr val="bg2"/>
                </a:solidFill>
                <a:hlinkClick r:id="rId11"/>
              </a:rPr>
              <a:t>http://</a:t>
            </a:r>
            <a:r>
              <a:rPr lang="en-US" sz="1400" u="sng" dirty="0" smtClean="0">
                <a:solidFill>
                  <a:schemeClr val="bg2"/>
                </a:solidFill>
                <a:hlinkClick r:id="rId11"/>
              </a:rPr>
              <a:t>www.lrc.rpi.edu/resources/newsroom/pdf/2007/BlueTaxiway8511.pdf</a:t>
            </a:r>
            <a:endParaRPr lang="en-US" sz="1400" u="sng" dirty="0" smtClean="0">
              <a:solidFill>
                <a:schemeClr val="bg2"/>
              </a:solidFill>
            </a:endParaRPr>
          </a:p>
          <a:p>
            <a:r>
              <a:rPr lang="en-US" sz="1400" dirty="0">
                <a:solidFill>
                  <a:schemeClr val="bg2"/>
                </a:solidFill>
              </a:rPr>
              <a:t/>
            </a:r>
            <a:br>
              <a:rPr lang="en-US" sz="1400" dirty="0">
                <a:solidFill>
                  <a:schemeClr val="bg2"/>
                </a:solidFill>
              </a:rPr>
            </a:br>
            <a:r>
              <a:rPr lang="en-US" sz="1400" dirty="0" smtClean="0">
                <a:solidFill>
                  <a:schemeClr val="bg2"/>
                </a:solidFill>
                <a:hlinkClick r:id="rId12"/>
              </a:rPr>
              <a:t>http://www.popularmechanics.com/home/reviews/news/4217864</a:t>
            </a:r>
            <a:endParaRPr lang="en-US" sz="1400" dirty="0" smtClean="0">
              <a:solidFill>
                <a:schemeClr val="bg2"/>
              </a:solidFill>
            </a:endParaRPr>
          </a:p>
          <a:p>
            <a:r>
              <a:rPr lang="en-US" sz="1400" dirty="0">
                <a:solidFill>
                  <a:schemeClr val="bg2"/>
                </a:solidFill>
              </a:rPr>
              <a:t/>
            </a:r>
            <a:br>
              <a:rPr lang="en-US" sz="1400" dirty="0">
                <a:solidFill>
                  <a:schemeClr val="bg2"/>
                </a:solidFill>
              </a:rPr>
            </a:br>
            <a:r>
              <a:rPr lang="en-US" sz="1400" u="sng" dirty="0" smtClean="0">
                <a:solidFill>
                  <a:schemeClr val="bg2"/>
                </a:solidFill>
                <a:hlinkClick r:id="rId13"/>
              </a:rPr>
              <a:t>http://www.vividleds.us/pages/airport-led-lighting.html#.ULqz2oNX3Io</a:t>
            </a:r>
            <a:endParaRPr lang="en-US" sz="1400" dirty="0">
              <a:solidFill>
                <a:schemeClr val="bg2"/>
              </a:solidFill>
            </a:endParaRPr>
          </a:p>
        </p:txBody>
      </p:sp>
    </p:spTree>
    <p:extLst>
      <p:ext uri="{BB962C8B-B14F-4D97-AF65-F5344CB8AC3E}">
        <p14:creationId xmlns:p14="http://schemas.microsoft.com/office/powerpoint/2010/main" val="3847330931"/>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914400" y="685800"/>
            <a:ext cx="7543800" cy="1143000"/>
          </a:xfrm>
        </p:spPr>
        <p:txBody>
          <a:bodyPr>
            <a:normAutofit/>
          </a:bodyPr>
          <a:lstStyle/>
          <a:p>
            <a:pPr algn="ctr"/>
            <a:r>
              <a:rPr lang="en-US" sz="3000" b="1" i="1" dirty="0" smtClean="0"/>
              <a:t>Sustainable Airport Design &amp; Evaluation</a:t>
            </a:r>
            <a:endParaRPr lang="en-US" sz="3000" b="1"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876800"/>
            <a:ext cx="1571625" cy="150247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423390641"/>
              </p:ext>
            </p:extLst>
          </p:nvPr>
        </p:nvGraphicFramePr>
        <p:xfrm>
          <a:off x="609599" y="2572536"/>
          <a:ext cx="7896223" cy="2075664"/>
        </p:xfrm>
        <a:graphic>
          <a:graphicData uri="http://schemas.openxmlformats.org/drawingml/2006/table">
            <a:tbl>
              <a:tblPr firstRow="1" bandRow="1">
                <a:tableStyleId>{5C22544A-7EE6-4342-B048-85BDC9FD1C3A}</a:tableStyleId>
              </a:tblPr>
              <a:tblGrid>
                <a:gridCol w="1611476"/>
                <a:gridCol w="897821"/>
                <a:gridCol w="995904"/>
                <a:gridCol w="914400"/>
                <a:gridCol w="914400"/>
                <a:gridCol w="914400"/>
                <a:gridCol w="838200"/>
                <a:gridCol w="809622"/>
              </a:tblGrid>
              <a:tr h="521184">
                <a:tc>
                  <a:txBody>
                    <a:bodyPr/>
                    <a:lstStyle/>
                    <a:p>
                      <a:r>
                        <a:rPr lang="en-US" sz="1400" dirty="0" smtClean="0"/>
                        <a:t>Functional</a:t>
                      </a:r>
                      <a:r>
                        <a:rPr lang="en-US" sz="1400" baseline="0" dirty="0" smtClean="0"/>
                        <a:t> </a:t>
                      </a:r>
                      <a:r>
                        <a:rPr lang="en-US" sz="1400" dirty="0" smtClean="0"/>
                        <a:t>Areas</a:t>
                      </a:r>
                      <a:endParaRPr lang="en-US" sz="1400" dirty="0"/>
                    </a:p>
                  </a:txBody>
                  <a:tcPr/>
                </a:tc>
                <a:tc>
                  <a:txBody>
                    <a:bodyPr/>
                    <a:lstStyle/>
                    <a:p>
                      <a:pPr algn="ctr"/>
                      <a:r>
                        <a:rPr lang="en-US" sz="1400" dirty="0" smtClean="0"/>
                        <a:t>GWP</a:t>
                      </a:r>
                      <a:endParaRPr lang="en-US" sz="1400" dirty="0"/>
                    </a:p>
                  </a:txBody>
                  <a:tcPr>
                    <a:lnB w="38100" cmpd="sng">
                      <a:noFill/>
                    </a:lnB>
                  </a:tcPr>
                </a:tc>
                <a:tc>
                  <a:txBody>
                    <a:bodyPr/>
                    <a:lstStyle/>
                    <a:p>
                      <a:pPr algn="ctr"/>
                      <a:r>
                        <a:rPr lang="en-US" sz="1400" dirty="0" smtClean="0"/>
                        <a:t>Virgin</a:t>
                      </a:r>
                    </a:p>
                    <a:p>
                      <a:pPr algn="ctr"/>
                      <a:r>
                        <a:rPr lang="en-US" sz="1400" dirty="0" smtClean="0"/>
                        <a:t>Materials</a:t>
                      </a:r>
                      <a:endParaRPr lang="en-US" sz="1400" dirty="0"/>
                    </a:p>
                  </a:txBody>
                  <a:tcPr>
                    <a:lnB w="38100" cmpd="sng">
                      <a:noFill/>
                    </a:lnB>
                  </a:tcPr>
                </a:tc>
                <a:tc>
                  <a:txBody>
                    <a:bodyPr/>
                    <a:lstStyle/>
                    <a:p>
                      <a:pPr algn="ctr"/>
                      <a:r>
                        <a:rPr lang="en-US" sz="1400" dirty="0" smtClean="0"/>
                        <a:t>Noise</a:t>
                      </a:r>
                      <a:endParaRPr lang="en-US" sz="1400" dirty="0"/>
                    </a:p>
                  </a:txBody>
                  <a:tcPr>
                    <a:lnB w="38100" cmpd="sng">
                      <a:noFill/>
                    </a:lnB>
                  </a:tcPr>
                </a:tc>
                <a:tc>
                  <a:txBody>
                    <a:bodyPr/>
                    <a:lstStyle/>
                    <a:p>
                      <a:pPr algn="ctr"/>
                      <a:r>
                        <a:rPr lang="en-US" sz="1400" dirty="0" smtClean="0"/>
                        <a:t>Air</a:t>
                      </a:r>
                    </a:p>
                    <a:p>
                      <a:pPr algn="ctr"/>
                      <a:r>
                        <a:rPr lang="en-US" sz="1400" dirty="0" smtClean="0"/>
                        <a:t>Quality</a:t>
                      </a:r>
                      <a:endParaRPr lang="en-US" sz="1400" dirty="0"/>
                    </a:p>
                  </a:txBody>
                  <a:tcPr>
                    <a:lnB w="38100" cmpd="sng">
                      <a:noFill/>
                    </a:lnB>
                  </a:tcPr>
                </a:tc>
                <a:tc>
                  <a:txBody>
                    <a:bodyPr/>
                    <a:lstStyle/>
                    <a:p>
                      <a:pPr algn="ctr"/>
                      <a:r>
                        <a:rPr lang="en-US" sz="1400" dirty="0" smtClean="0"/>
                        <a:t>Water</a:t>
                      </a:r>
                    </a:p>
                    <a:p>
                      <a:pPr algn="ctr"/>
                      <a:r>
                        <a:rPr lang="en-US" sz="1400" dirty="0" smtClean="0"/>
                        <a:t>Impact</a:t>
                      </a:r>
                      <a:endParaRPr lang="en-US" sz="1400" dirty="0"/>
                    </a:p>
                  </a:txBody>
                  <a:tcPr>
                    <a:lnB w="38100" cmpd="sng">
                      <a:noFill/>
                    </a:lnB>
                  </a:tcPr>
                </a:tc>
                <a:tc>
                  <a:txBody>
                    <a:bodyPr/>
                    <a:lstStyle/>
                    <a:p>
                      <a:pPr algn="ctr"/>
                      <a:r>
                        <a:rPr lang="en-US" sz="1400" dirty="0" smtClean="0"/>
                        <a:t>Wildlife</a:t>
                      </a:r>
                      <a:endParaRPr lang="en-US" sz="1400" dirty="0"/>
                    </a:p>
                  </a:txBody>
                  <a:tcPr>
                    <a:lnB w="38100" cmpd="sng">
                      <a:noFill/>
                    </a:lnB>
                  </a:tcPr>
                </a:tc>
                <a:tc>
                  <a:txBody>
                    <a:bodyPr/>
                    <a:lstStyle/>
                    <a:p>
                      <a:pPr algn="ctr"/>
                      <a:r>
                        <a:rPr lang="en-US" sz="1800" dirty="0" smtClean="0"/>
                        <a:t>$</a:t>
                      </a:r>
                      <a:endParaRPr lang="en-US" sz="1800" dirty="0"/>
                    </a:p>
                  </a:txBody>
                  <a:tcPr/>
                </a:tc>
              </a:tr>
              <a:tr h="370840">
                <a:tc>
                  <a:txBody>
                    <a:bodyPr/>
                    <a:lstStyle/>
                    <a:p>
                      <a:r>
                        <a:rPr lang="en-US" sz="1400" b="1" dirty="0" smtClean="0"/>
                        <a:t>Airfield</a:t>
                      </a:r>
                    </a:p>
                    <a:p>
                      <a:endParaRPr lang="en-US" sz="14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800" b="1" dirty="0" smtClean="0">
                          <a:sym typeface="Wingdings"/>
                        </a:rPr>
                        <a:t></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370840">
                <a:tc>
                  <a:txBody>
                    <a:bodyPr/>
                    <a:lstStyle/>
                    <a:p>
                      <a:r>
                        <a:rPr lang="en-US" sz="1400" b="1" dirty="0" smtClean="0"/>
                        <a:t>Ground Support</a:t>
                      </a:r>
                    </a:p>
                    <a:p>
                      <a:r>
                        <a:rPr lang="en-US" sz="1400" b="1" dirty="0" smtClean="0"/>
                        <a:t>Equipment</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r>
              <a:tr h="370840">
                <a:tc>
                  <a:txBody>
                    <a:bodyPr/>
                    <a:lstStyle/>
                    <a:p>
                      <a:r>
                        <a:rPr lang="en-US" sz="1400" b="1" dirty="0" smtClean="0"/>
                        <a:t>Terminal </a:t>
                      </a:r>
                    </a:p>
                    <a:p>
                      <a:r>
                        <a:rPr lang="en-US" sz="1400" b="1" dirty="0" smtClean="0"/>
                        <a:t>Facilities</a:t>
                      </a:r>
                      <a:endParaRPr 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ym typeface="Wingdings"/>
                        </a:rPr>
                        <a:t></a:t>
                      </a:r>
                      <a:endParaRPr lang="en-US" sz="2800" b="1"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6"/>
          <p:cNvSpPr txBox="1"/>
          <p:nvPr/>
        </p:nvSpPr>
        <p:spPr>
          <a:xfrm>
            <a:off x="3048000" y="1915180"/>
            <a:ext cx="3200400" cy="523220"/>
          </a:xfrm>
          <a:prstGeom prst="rect">
            <a:avLst/>
          </a:prstGeom>
          <a:noFill/>
        </p:spPr>
        <p:txBody>
          <a:bodyPr wrap="square" rtlCol="0">
            <a:spAutoFit/>
          </a:bodyPr>
          <a:lstStyle/>
          <a:p>
            <a:r>
              <a:rPr lang="en-US" sz="2800" b="1" dirty="0" smtClean="0">
                <a:latin typeface="+mj-lt"/>
              </a:rPr>
              <a:t>Impact Matrix</a:t>
            </a:r>
            <a:endParaRPr lang="en-US" sz="2800" b="1" dirty="0">
              <a:latin typeface="+mj-lt"/>
            </a:endParaRPr>
          </a:p>
        </p:txBody>
      </p:sp>
    </p:spTree>
    <p:extLst>
      <p:ext uri="{BB962C8B-B14F-4D97-AF65-F5344CB8AC3E}">
        <p14:creationId xmlns:p14="http://schemas.microsoft.com/office/powerpoint/2010/main" val="40393654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2514600" y="533400"/>
            <a:ext cx="5334000" cy="838200"/>
          </a:xfrm>
        </p:spPr>
        <p:txBody>
          <a:bodyPr>
            <a:normAutofit/>
          </a:bodyPr>
          <a:lstStyle/>
          <a:p>
            <a:pPr algn="ctr"/>
            <a:r>
              <a:rPr lang="en-US" sz="3000" b="1" i="1" dirty="0"/>
              <a:t>Airfield: Pavement Materials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876800"/>
            <a:ext cx="1571625" cy="1502474"/>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836177" y="1676400"/>
                <a:ext cx="7924800" cy="5632311"/>
              </a:xfrm>
              <a:prstGeom prst="rect">
                <a:avLst/>
              </a:prstGeom>
              <a:noFill/>
            </p:spPr>
            <p:txBody>
              <a:bodyPr wrap="square" rtlCol="0">
                <a:spAutoFit/>
              </a:bodyPr>
              <a:lstStyle/>
              <a:p>
                <a:pPr marL="285750" indent="-285750">
                  <a:buFont typeface="Arial" pitchFamily="34" charset="0"/>
                  <a:buChar char="•"/>
                </a:pPr>
                <a:r>
                  <a:rPr lang="en-US" sz="2400" dirty="0" smtClean="0">
                    <a:latin typeface="Times New Roman" pitchFamily="18" charset="0"/>
                    <a:cs typeface="Times New Roman" pitchFamily="18" charset="0"/>
                  </a:rPr>
                  <a:t>Engineering calculation </a:t>
                </a:r>
              </a:p>
              <a:p>
                <a:pPr marL="285750" indent="-285750">
                  <a:buFont typeface="Wingdings" pitchFamily="2" charset="2"/>
                  <a:buChar char="ü"/>
                </a:pPr>
                <a:r>
                  <a:rPr lang="en-US" sz="2400" dirty="0" smtClean="0">
                    <a:latin typeface="Times New Roman" pitchFamily="18" charset="0"/>
                    <a:cs typeface="Times New Roman" pitchFamily="18" charset="0"/>
                  </a:rPr>
                  <a:t>Type of pavement: Hot Mixed Asphalt (HMA) &amp; Portland Cement Concrete (PCC)</a:t>
                </a:r>
              </a:p>
              <a:p>
                <a:pPr marL="285750" indent="-285750">
                  <a:buFont typeface="Wingdings" pitchFamily="2" charset="2"/>
                  <a:buChar char="ü"/>
                </a:pPr>
                <a:r>
                  <a:rPr lang="en-US" sz="2400" dirty="0" smtClean="0">
                    <a:latin typeface="Times New Roman" pitchFamily="18" charset="0"/>
                    <a:cs typeface="Times New Roman" pitchFamily="18" charset="0"/>
                  </a:rPr>
                  <a:t>Pavement Dimensions are calculated in accordance to:</a:t>
                </a:r>
              </a:p>
              <a:p>
                <a:pPr marL="285750" indent="-285750">
                  <a:buFont typeface="Wingdings" pitchFamily="2" charset="2"/>
                  <a:buChar char="Ø"/>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A380 Aircraft</a:t>
                </a:r>
              </a:p>
              <a:p>
                <a:pPr marL="285750" indent="-285750">
                  <a:buFont typeface="Wingdings" pitchFamily="2" charset="2"/>
                  <a:buChar char="Ø"/>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Long flight range </a:t>
                </a:r>
              </a:p>
              <a:p>
                <a:pPr marL="285750" indent="-285750">
                  <a:buFont typeface="Wingdings" pitchFamily="2" charset="2"/>
                  <a:buChar char="Ø"/>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Caltrans price index for third quarter of  2012</a:t>
                </a:r>
              </a:p>
              <a:p>
                <a:pPr marL="285750" indent="-285750">
                  <a:buFont typeface="Arial" pitchFamily="34" charset="0"/>
                  <a:buChar char="•"/>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Given the above factors the price will be </a:t>
                </a:r>
                <a14:m>
                  <m:oMath xmlns:m="http://schemas.openxmlformats.org/officeDocument/2006/math">
                    <m:r>
                      <a:rPr lang="en-US" sz="2400">
                        <a:latin typeface="Cambria Math"/>
                        <a:cs typeface="Times New Roman" pitchFamily="18" charset="0"/>
                      </a:rPr>
                      <m:t>$13000000</m:t>
                    </m:r>
                  </m:oMath>
                </a14:m>
                <a:r>
                  <a:rPr lang="en-US" sz="2400" dirty="0">
                    <a:latin typeface="Times New Roman" pitchFamily="18" charset="0"/>
                    <a:cs typeface="Times New Roman" pitchFamily="18" charset="0"/>
                  </a:rPr>
                  <a:t> for </a:t>
                </a:r>
                <a:r>
                  <a:rPr lang="en-US" sz="2400" dirty="0" smtClean="0">
                    <a:latin typeface="Times New Roman" pitchFamily="18" charset="0"/>
                    <a:cs typeface="Times New Roman" pitchFamily="18" charset="0"/>
                  </a:rPr>
                  <a:t>HMA and PCC.</a:t>
                </a:r>
              </a:p>
              <a:p>
                <a:pPr marL="285750" indent="-285750">
                  <a:buFont typeface="Arial" pitchFamily="34" charset="0"/>
                  <a:buChar char="•"/>
                </a:pPr>
                <a:r>
                  <a:rPr lang="en-US" sz="2400" dirty="0" smtClean="0">
                    <a:latin typeface="Times New Roman" pitchFamily="18" charset="0"/>
                    <a:cs typeface="Times New Roman" pitchFamily="18" charset="0"/>
                  </a:rPr>
                  <a:t>FAA limit for Recyclable Asphalt Pavement to</a:t>
                </a:r>
                <a:r>
                  <a:rPr lang="en-US" sz="2400" b="1" dirty="0" smtClean="0">
                    <a:latin typeface="Times New Roman" pitchFamily="18" charset="0"/>
                    <a:cs typeface="Times New Roman" pitchFamily="18" charset="0"/>
                  </a:rPr>
                  <a:t> %30 </a:t>
                </a:r>
              </a:p>
              <a:p>
                <a:pPr marL="285750" indent="-285750">
                  <a:buFont typeface="Arial" pitchFamily="34" charset="0"/>
                  <a:buChar char="•"/>
                </a:pPr>
                <a:r>
                  <a:rPr lang="en-US" sz="2400" dirty="0" smtClean="0">
                    <a:latin typeface="Times New Roman" pitchFamily="18" charset="0"/>
                    <a:cs typeface="Times New Roman" pitchFamily="18" charset="0"/>
                  </a:rPr>
                  <a:t>%30 saving on </a:t>
                </a:r>
                <a:r>
                  <a:rPr lang="en-US" sz="2400" u="sng" dirty="0" smtClean="0">
                    <a:latin typeface="Times New Roman" pitchFamily="18" charset="0"/>
                    <a:cs typeface="Times New Roman" pitchFamily="18" charset="0"/>
                  </a:rPr>
                  <a:t>material</a:t>
                </a:r>
                <a:r>
                  <a:rPr lang="en-US" sz="2400" dirty="0" smtClean="0">
                    <a:latin typeface="Times New Roman" pitchFamily="18" charset="0"/>
                    <a:cs typeface="Times New Roman" pitchFamily="18" charset="0"/>
                  </a:rPr>
                  <a:t>, considering the compensation for adhere material and mechanical strength loss, will lead to </a:t>
                </a:r>
                <a:r>
                  <a:rPr lang="en-US" sz="2400" b="1" dirty="0" smtClean="0">
                    <a:latin typeface="Times New Roman" pitchFamily="18" charset="0"/>
                    <a:cs typeface="Times New Roman" pitchFamily="18" charset="0"/>
                  </a:rPr>
                  <a:t>%10 </a:t>
                </a:r>
                <a:r>
                  <a:rPr lang="en-US" sz="2400" dirty="0" smtClean="0">
                    <a:latin typeface="Times New Roman" pitchFamily="18" charset="0"/>
                    <a:cs typeface="Times New Roman" pitchFamily="18" charset="0"/>
                  </a:rPr>
                  <a:t>saving on total material </a:t>
                </a:r>
                <a:r>
                  <a:rPr lang="en-US" sz="2400" u="sng" dirty="0" smtClean="0">
                    <a:latin typeface="Times New Roman" pitchFamily="18" charset="0"/>
                    <a:cs typeface="Times New Roman" pitchFamily="18" charset="0"/>
                  </a:rPr>
                  <a:t>cost</a:t>
                </a:r>
                <a:r>
                  <a:rPr lang="en-US" sz="2400" dirty="0" smtClean="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p>
              <a:p>
                <a:endParaRPr lang="en-US" sz="2400" dirty="0">
                  <a:latin typeface="Times New Roman" pitchFamily="18" charset="0"/>
                  <a:cs typeface="Times New Roman"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836177" y="1676400"/>
                <a:ext cx="7924800" cy="5632311"/>
              </a:xfrm>
              <a:prstGeom prst="rect">
                <a:avLst/>
              </a:prstGeom>
              <a:blipFill rotWithShape="1">
                <a:blip r:embed="rId4"/>
                <a:stretch>
                  <a:fillRect l="-1000" t="-866"/>
                </a:stretch>
              </a:blipFill>
            </p:spPr>
            <p:txBody>
              <a:bodyPr/>
              <a:lstStyle/>
              <a:p>
                <a:r>
                  <a:rPr lang="en-US">
                    <a:noFill/>
                  </a:rPr>
                  <a:t> </a:t>
                </a:r>
              </a:p>
            </p:txBody>
          </p:sp>
        </mc:Fallback>
      </mc:AlternateContent>
    </p:spTree>
    <p:extLst>
      <p:ext uri="{BB962C8B-B14F-4D97-AF65-F5344CB8AC3E}">
        <p14:creationId xmlns:p14="http://schemas.microsoft.com/office/powerpoint/2010/main" val="1637102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600200" cy="1200150"/>
          </a:xfrm>
          <a:prstGeom prst="rect">
            <a:avLst/>
          </a:prstGeom>
          <a:blipFill>
            <a:blip r:embed="rId2"/>
            <a:stretch>
              <a:fillRect/>
            </a:stretch>
          </a:blipFill>
        </p:spPr>
      </p:sp>
      <p:sp>
        <p:nvSpPr>
          <p:cNvPr id="9" name="Text Placeholder 8"/>
          <p:cNvSpPr>
            <a:spLocks noGrp="1"/>
          </p:cNvSpPr>
          <p:nvPr>
            <p:ph type="body" idx="1"/>
          </p:nvPr>
        </p:nvSpPr>
        <p:spPr/>
        <p:txBody>
          <a:bodyPr/>
          <a:lstStyle/>
          <a:p>
            <a:pPr>
              <a:lnSpc>
                <a:spcPct val="150000"/>
              </a:lnSpc>
            </a:pPr>
            <a:r>
              <a:rPr lang="en-US" altLang="zh-CN" dirty="0" smtClean="0">
                <a:latin typeface="helvetica" pitchFamily="34" charset="0"/>
                <a:cs typeface="helvetica" pitchFamily="34" charset="0"/>
              </a:rPr>
              <a:t>Ground Support Equipment – are the vehicles that service an aircraft in between flights</a:t>
            </a:r>
            <a:endParaRPr lang="zh-CN" altLang="en-US" dirty="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Introduction to GSE</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3"/>
            <a:stretch>
              <a:fillRect/>
            </a:stretch>
          </a:blipFill>
        </p:spPr>
      </p:sp>
      <p:sp>
        <p:nvSpPr>
          <p:cNvPr id="13" name="Shape 277"/>
          <p:cNvSpPr/>
          <p:nvPr/>
        </p:nvSpPr>
        <p:spPr>
          <a:xfrm>
            <a:off x="3563888" y="3867658"/>
            <a:ext cx="5075747" cy="2558876"/>
          </a:xfrm>
          <a:prstGeom prst="rect">
            <a:avLst/>
          </a:prstGeom>
          <a:blipFill>
            <a:blip r:embed="rId4"/>
            <a:stretch>
              <a:fillRect/>
            </a:stretch>
          </a:blipFill>
          <a:ln>
            <a:noFill/>
          </a:ln>
        </p:spPr>
      </p:sp>
    </p:spTree>
    <p:extLst>
      <p:ext uri="{BB962C8B-B14F-4D97-AF65-F5344CB8AC3E}">
        <p14:creationId xmlns:p14="http://schemas.microsoft.com/office/powerpoint/2010/main" val="321748276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600200" cy="1200150"/>
          </a:xfrm>
          <a:prstGeom prst="rect">
            <a:avLst/>
          </a:prstGeom>
          <a:blipFill>
            <a:blip r:embed="rId2"/>
            <a:stretch>
              <a:fillRect/>
            </a:stretch>
          </a:blipFill>
        </p:spPr>
      </p:sp>
      <p:sp>
        <p:nvSpPr>
          <p:cNvPr id="9" name="Text Placeholder 8"/>
          <p:cNvSpPr>
            <a:spLocks noGrp="1"/>
          </p:cNvSpPr>
          <p:nvPr>
            <p:ph type="body" idx="1"/>
          </p:nvPr>
        </p:nvSpPr>
        <p:spPr/>
        <p:txBody>
          <a:bodyPr/>
          <a:lstStyle/>
          <a:p>
            <a:pPr>
              <a:lnSpc>
                <a:spcPct val="150000"/>
              </a:lnSpc>
            </a:pPr>
            <a:r>
              <a:rPr lang="en-US" altLang="zh-CN" b="1" dirty="0" smtClean="0">
                <a:solidFill>
                  <a:srgbClr val="FF0000"/>
                </a:solidFill>
                <a:latin typeface="helvetica" pitchFamily="34" charset="0"/>
                <a:cs typeface="helvetica" pitchFamily="34" charset="0"/>
              </a:rPr>
              <a:t>Project Scope</a:t>
            </a:r>
          </a:p>
          <a:p>
            <a:pPr>
              <a:lnSpc>
                <a:spcPct val="150000"/>
              </a:lnSpc>
            </a:pPr>
            <a:r>
              <a:rPr lang="en-US" altLang="zh-CN" dirty="0" smtClean="0">
                <a:latin typeface="helvetica" pitchFamily="34" charset="0"/>
                <a:cs typeface="helvetica" pitchFamily="34" charset="0"/>
              </a:rPr>
              <a:t>Methodology</a:t>
            </a:r>
          </a:p>
          <a:p>
            <a:pPr>
              <a:lnSpc>
                <a:spcPct val="150000"/>
              </a:lnSpc>
            </a:pPr>
            <a:r>
              <a:rPr lang="en-US" altLang="zh-CN" dirty="0" smtClean="0">
                <a:latin typeface="helvetica" pitchFamily="34" charset="0"/>
                <a:cs typeface="helvetica" pitchFamily="34" charset="0"/>
              </a:rPr>
              <a:t>Suggestions</a:t>
            </a:r>
            <a:endParaRPr lang="zh-CN" altLang="en-US" dirty="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Overview of presentation</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3"/>
            <a:stretch>
              <a:fillRect/>
            </a:stretch>
          </a:blipFill>
        </p:spPr>
      </p:sp>
    </p:spTree>
    <p:extLst>
      <p:ext uri="{BB962C8B-B14F-4D97-AF65-F5344CB8AC3E}">
        <p14:creationId xmlns:p14="http://schemas.microsoft.com/office/powerpoint/2010/main" val="23455131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600200" cy="1200150"/>
          </a:xfrm>
          <a:prstGeom prst="rect">
            <a:avLst/>
          </a:prstGeom>
          <a:blipFill>
            <a:blip r:embed="rId2"/>
            <a:stretch>
              <a:fillRect/>
            </a:stretch>
          </a:blipFill>
        </p:spPr>
      </p:sp>
      <p:sp>
        <p:nvSpPr>
          <p:cNvPr id="9" name="Text Placeholder 8"/>
          <p:cNvSpPr>
            <a:spLocks noGrp="1"/>
          </p:cNvSpPr>
          <p:nvPr>
            <p:ph type="body" idx="1"/>
          </p:nvPr>
        </p:nvSpPr>
        <p:spPr/>
        <p:txBody>
          <a:bodyPr/>
          <a:lstStyle/>
          <a:p>
            <a:pPr>
              <a:lnSpc>
                <a:spcPct val="150000"/>
              </a:lnSpc>
            </a:pPr>
            <a:r>
              <a:rPr lang="en-US" altLang="zh-CN" dirty="0" smtClean="0">
                <a:latin typeface="helvetica" pitchFamily="34" charset="0"/>
                <a:cs typeface="helvetica" pitchFamily="34" charset="0"/>
              </a:rPr>
              <a:t>analyze the environmental impacts of GSEs from a </a:t>
            </a:r>
            <a:r>
              <a:rPr lang="en-US" altLang="zh-CN" u="sng" dirty="0" smtClean="0">
                <a:latin typeface="helvetica" pitchFamily="34" charset="0"/>
                <a:cs typeface="helvetica" pitchFamily="34" charset="0"/>
              </a:rPr>
              <a:t>life-cycle</a:t>
            </a:r>
            <a:r>
              <a:rPr lang="en-US" altLang="zh-CN" dirty="0" smtClean="0">
                <a:latin typeface="helvetica" pitchFamily="34" charset="0"/>
                <a:cs typeface="helvetica" pitchFamily="34" charset="0"/>
              </a:rPr>
              <a:t> perspective</a:t>
            </a:r>
          </a:p>
          <a:p>
            <a:pPr>
              <a:lnSpc>
                <a:spcPct val="150000"/>
              </a:lnSpc>
            </a:pPr>
            <a:r>
              <a:rPr lang="en-US" altLang="zh-CN" dirty="0" smtClean="0">
                <a:latin typeface="helvetica" pitchFamily="34" charset="0"/>
                <a:cs typeface="helvetica" pitchFamily="34" charset="0"/>
              </a:rPr>
              <a:t>develop a decision support tool to aid future policies on GSEs</a:t>
            </a:r>
            <a:endParaRPr lang="zh-CN" altLang="en-US" dirty="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Project Scope</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3"/>
            <a:stretch>
              <a:fillRect/>
            </a:stretch>
          </a:blipFill>
        </p:spPr>
      </p:sp>
    </p:spTree>
    <p:extLst>
      <p:ext uri="{BB962C8B-B14F-4D97-AF65-F5344CB8AC3E}">
        <p14:creationId xmlns:p14="http://schemas.microsoft.com/office/powerpoint/2010/main" val="165008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9" name="Text Placeholder 8"/>
          <p:cNvSpPr>
            <a:spLocks noGrp="1"/>
          </p:cNvSpPr>
          <p:nvPr>
            <p:ph type="body" idx="1"/>
          </p:nvPr>
        </p:nvSpPr>
        <p:spPr>
          <a:xfrm>
            <a:off x="1043491" y="2323651"/>
            <a:ext cx="7056901" cy="3508977"/>
          </a:xfrm>
        </p:spPr>
        <p:txBody>
          <a:bodyPr/>
          <a:lstStyle/>
          <a:p>
            <a:pPr>
              <a:lnSpc>
                <a:spcPct val="150000"/>
              </a:lnSpc>
            </a:pPr>
            <a:r>
              <a:rPr lang="en-US" altLang="zh-CN" dirty="0" smtClean="0">
                <a:latin typeface="helvetica" pitchFamily="34" charset="0"/>
                <a:cs typeface="helvetica" pitchFamily="34" charset="0"/>
              </a:rPr>
              <a:t>Life Cycle:</a:t>
            </a:r>
          </a:p>
          <a:p>
            <a:pPr lvl="1">
              <a:lnSpc>
                <a:spcPct val="150000"/>
              </a:lnSpc>
            </a:pPr>
            <a:r>
              <a:rPr lang="en-US" altLang="zh-CN" dirty="0" smtClean="0">
                <a:latin typeface="helvetica" pitchFamily="34" charset="0"/>
                <a:cs typeface="helvetica" pitchFamily="34" charset="0"/>
              </a:rPr>
              <a:t>Production</a:t>
            </a:r>
          </a:p>
          <a:p>
            <a:pPr lvl="1">
              <a:lnSpc>
                <a:spcPct val="150000"/>
              </a:lnSpc>
            </a:pPr>
            <a:r>
              <a:rPr lang="en-US" altLang="zh-CN" dirty="0" smtClean="0">
                <a:latin typeface="helvetica" pitchFamily="34" charset="0"/>
                <a:cs typeface="helvetica" pitchFamily="34" charset="0"/>
              </a:rPr>
              <a:t>O&amp;M (GSE usage and fuel storage)</a:t>
            </a:r>
          </a:p>
          <a:p>
            <a:pPr lvl="1">
              <a:lnSpc>
                <a:spcPct val="150000"/>
              </a:lnSpc>
            </a:pPr>
            <a:r>
              <a:rPr lang="en-US" altLang="zh-CN" dirty="0" smtClean="0">
                <a:latin typeface="helvetica" pitchFamily="34" charset="0"/>
                <a:cs typeface="helvetica" pitchFamily="34" charset="0"/>
              </a:rPr>
              <a:t>EOL (recycle or dispose)</a:t>
            </a:r>
          </a:p>
          <a:p>
            <a:endParaRPr lang="zh-CN" altLang="en-US" dirty="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Project Scope – what is life cycle?</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3"/>
            <a:stretch>
              <a:fillRect/>
            </a:stretch>
          </a:blipFill>
        </p:spPr>
      </p:sp>
    </p:spTree>
    <p:extLst>
      <p:ext uri="{BB962C8B-B14F-4D97-AF65-F5344CB8AC3E}">
        <p14:creationId xmlns:p14="http://schemas.microsoft.com/office/powerpoint/2010/main" val="121962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9" name="Text Placeholder 8"/>
          <p:cNvSpPr>
            <a:spLocks noGrp="1"/>
          </p:cNvSpPr>
          <p:nvPr>
            <p:ph type="body" idx="1"/>
          </p:nvPr>
        </p:nvSpPr>
        <p:spPr>
          <a:xfrm>
            <a:off x="1043491" y="2323651"/>
            <a:ext cx="7056901" cy="3508977"/>
          </a:xfrm>
        </p:spPr>
        <p:txBody>
          <a:bodyPr/>
          <a:lstStyle/>
          <a:p>
            <a:pPr>
              <a:lnSpc>
                <a:spcPct val="150000"/>
              </a:lnSpc>
            </a:pPr>
            <a:r>
              <a:rPr lang="en-US" altLang="zh-CN" dirty="0" smtClean="0">
                <a:latin typeface="helvetica" pitchFamily="34" charset="0"/>
                <a:cs typeface="helvetica" pitchFamily="34" charset="0"/>
              </a:rPr>
              <a:t>There is no boundary for pollutants</a:t>
            </a:r>
          </a:p>
          <a:p>
            <a:pPr lvl="1">
              <a:lnSpc>
                <a:spcPct val="150000"/>
              </a:lnSpc>
            </a:pPr>
            <a:r>
              <a:rPr lang="en-US" altLang="zh-CN" dirty="0" smtClean="0">
                <a:latin typeface="helvetica" pitchFamily="34" charset="0"/>
                <a:cs typeface="helvetica" pitchFamily="34" charset="0"/>
              </a:rPr>
              <a:t>1984, Bhopal, India, toxic cloud from nearby pesticide plant drifted over the city and killed 20,000 to date</a:t>
            </a:r>
          </a:p>
          <a:p>
            <a:pPr>
              <a:lnSpc>
                <a:spcPct val="150000"/>
              </a:lnSpc>
            </a:pPr>
            <a:r>
              <a:rPr lang="en-US" altLang="zh-CN" dirty="0" smtClean="0">
                <a:latin typeface="helvetica" pitchFamily="34" charset="0"/>
                <a:cs typeface="helvetica" pitchFamily="34" charset="0"/>
              </a:rPr>
              <a:t>Forces airport truly to think “community” and be more environmentally responsible</a:t>
            </a:r>
            <a:endParaRPr lang="zh-CN" altLang="en-US" dirty="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Project Scope – why life cycle?</a:t>
            </a:r>
            <a:endParaRPr lang="en" sz="3000" b="1" i="1" dirty="0">
              <a:solidFill>
                <a:srgbClr val="94C600"/>
              </a:solidFill>
            </a:endParaRPr>
          </a:p>
        </p:txBody>
      </p:sp>
      <p:sp>
        <p:nvSpPr>
          <p:cNvPr id="12" name="Shape 434"/>
          <p:cNvSpPr/>
          <p:nvPr/>
        </p:nvSpPr>
        <p:spPr>
          <a:xfrm>
            <a:off x="7596336" y="5628036"/>
            <a:ext cx="909489" cy="751237"/>
          </a:xfrm>
          <a:prstGeom prst="rect">
            <a:avLst/>
          </a:prstGeom>
          <a:blipFill>
            <a:blip r:embed="rId3"/>
            <a:stretch>
              <a:fillRect/>
            </a:stretch>
          </a:blipFill>
        </p:spPr>
      </p:sp>
    </p:spTree>
    <p:extLst>
      <p:ext uri="{BB962C8B-B14F-4D97-AF65-F5344CB8AC3E}">
        <p14:creationId xmlns:p14="http://schemas.microsoft.com/office/powerpoint/2010/main" val="171314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600200" cy="1200150"/>
          </a:xfrm>
          <a:prstGeom prst="rect">
            <a:avLst/>
          </a:prstGeom>
          <a:blipFill>
            <a:blip r:embed="rId2"/>
            <a:stretch>
              <a:fillRect/>
            </a:stretch>
          </a:blipFill>
        </p:spPr>
      </p:sp>
      <p:sp>
        <p:nvSpPr>
          <p:cNvPr id="9" name="Text Placeholder 8"/>
          <p:cNvSpPr>
            <a:spLocks noGrp="1"/>
          </p:cNvSpPr>
          <p:nvPr>
            <p:ph type="body" idx="1"/>
          </p:nvPr>
        </p:nvSpPr>
        <p:spPr/>
        <p:txBody>
          <a:bodyPr/>
          <a:lstStyle/>
          <a:p>
            <a:pPr>
              <a:lnSpc>
                <a:spcPct val="150000"/>
              </a:lnSpc>
            </a:pPr>
            <a:r>
              <a:rPr lang="en-US" altLang="zh-CN" dirty="0" smtClean="0">
                <a:latin typeface="helvetica" pitchFamily="34" charset="0"/>
                <a:cs typeface="helvetica" pitchFamily="34" charset="0"/>
              </a:rPr>
              <a:t>Project Scope</a:t>
            </a:r>
          </a:p>
          <a:p>
            <a:pPr>
              <a:lnSpc>
                <a:spcPct val="150000"/>
              </a:lnSpc>
            </a:pPr>
            <a:r>
              <a:rPr lang="en-US" altLang="zh-CN" b="1" dirty="0" smtClean="0">
                <a:solidFill>
                  <a:srgbClr val="FF0000"/>
                </a:solidFill>
                <a:latin typeface="helvetica" pitchFamily="34" charset="0"/>
                <a:cs typeface="helvetica" pitchFamily="34" charset="0"/>
              </a:rPr>
              <a:t>Methodology</a:t>
            </a:r>
          </a:p>
          <a:p>
            <a:pPr>
              <a:lnSpc>
                <a:spcPct val="150000"/>
              </a:lnSpc>
            </a:pPr>
            <a:r>
              <a:rPr lang="en-US" altLang="zh-CN" dirty="0" smtClean="0">
                <a:latin typeface="helvetica" pitchFamily="34" charset="0"/>
                <a:cs typeface="helvetica" pitchFamily="34" charset="0"/>
              </a:rPr>
              <a:t>Suggestions</a:t>
            </a:r>
            <a:endParaRPr lang="zh-CN" altLang="en-US" dirty="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Overview of presentation</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3"/>
            <a:stretch>
              <a:fillRect/>
            </a:stretch>
          </a:blipFill>
        </p:spPr>
      </p:sp>
    </p:spTree>
    <p:extLst>
      <p:ext uri="{BB962C8B-B14F-4D97-AF65-F5344CB8AC3E}">
        <p14:creationId xmlns:p14="http://schemas.microsoft.com/office/powerpoint/2010/main" val="5198392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3"/>
            <a:stretch>
              <a:fillRect/>
            </a:stretch>
          </a:blipFill>
        </p:spPr>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decision support tool</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4"/>
            <a:stretch>
              <a:fillRect/>
            </a:stretch>
          </a:blipFill>
        </p:spPr>
      </p:sp>
      <p:graphicFrame>
        <p:nvGraphicFramePr>
          <p:cNvPr id="2" name="Diagram 1"/>
          <p:cNvGraphicFramePr/>
          <p:nvPr>
            <p:extLst>
              <p:ext uri="{D42A27DB-BD31-4B8C-83A1-F6EECF244321}">
                <p14:modId xmlns:p14="http://schemas.microsoft.com/office/powerpoint/2010/main" val="2957034716"/>
              </p:ext>
            </p:extLst>
          </p:nvPr>
        </p:nvGraphicFramePr>
        <p:xfrm>
          <a:off x="914400" y="1916832"/>
          <a:ext cx="3672408" cy="25202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Diagram 3"/>
          <p:cNvGraphicFramePr/>
          <p:nvPr>
            <p:extLst>
              <p:ext uri="{D42A27DB-BD31-4B8C-83A1-F6EECF244321}">
                <p14:modId xmlns:p14="http://schemas.microsoft.com/office/powerpoint/2010/main" val="2791267534"/>
              </p:ext>
            </p:extLst>
          </p:nvPr>
        </p:nvGraphicFramePr>
        <p:xfrm>
          <a:off x="4860032" y="1844824"/>
          <a:ext cx="3143672" cy="234772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6" name="Straight Arrow Connector 5"/>
          <p:cNvCxnSpPr/>
          <p:nvPr/>
        </p:nvCxnSpPr>
        <p:spPr>
          <a:xfrm>
            <a:off x="3851920" y="3789040"/>
            <a:ext cx="324036" cy="75608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H="1">
            <a:off x="4860032" y="3429000"/>
            <a:ext cx="792088" cy="111612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aphicFrame>
        <p:nvGraphicFramePr>
          <p:cNvPr id="15" name="Diagram 14"/>
          <p:cNvGraphicFramePr/>
          <p:nvPr>
            <p:extLst>
              <p:ext uri="{D42A27DB-BD31-4B8C-83A1-F6EECF244321}">
                <p14:modId xmlns:p14="http://schemas.microsoft.com/office/powerpoint/2010/main" val="2207702028"/>
              </p:ext>
            </p:extLst>
          </p:nvPr>
        </p:nvGraphicFramePr>
        <p:xfrm>
          <a:off x="2987824" y="3789040"/>
          <a:ext cx="3143672" cy="234772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987146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600200" cy="1200150"/>
          </a:xfrm>
          <a:prstGeom prst="rect">
            <a:avLst/>
          </a:prstGeom>
          <a:blipFill>
            <a:blip r:embed="rId2"/>
            <a:stretch>
              <a:fillRect/>
            </a:stretch>
          </a:blipFill>
        </p:spPr>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Impact Categories</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3"/>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2434070355"/>
              </p:ext>
            </p:extLst>
          </p:nvPr>
        </p:nvGraphicFramePr>
        <p:xfrm>
          <a:off x="914402" y="2924944"/>
          <a:ext cx="7402015" cy="1234766"/>
        </p:xfrm>
        <a:graphic>
          <a:graphicData uri="http://schemas.openxmlformats.org/drawingml/2006/table">
            <a:tbl>
              <a:tblPr firstRow="1" bandRow="1">
                <a:tableStyleId>{F5AB1C69-6EDB-4FF4-983F-18BD219EF322}</a:tableStyleId>
              </a:tblPr>
              <a:tblGrid>
                <a:gridCol w="1480403"/>
                <a:gridCol w="1480403"/>
                <a:gridCol w="1488880"/>
                <a:gridCol w="1471926"/>
                <a:gridCol w="1480403"/>
              </a:tblGrid>
              <a:tr h="812330">
                <a:tc>
                  <a:txBody>
                    <a:bodyPr/>
                    <a:lstStyle/>
                    <a:p>
                      <a:r>
                        <a:rPr lang="en-US" altLang="zh-CN" dirty="0" smtClean="0"/>
                        <a:t>Impact Categories</a:t>
                      </a:r>
                      <a:endParaRPr lang="zh-CN" altLang="en-US" dirty="0"/>
                    </a:p>
                  </a:txBody>
                  <a:tcPr/>
                </a:tc>
                <a:tc>
                  <a:txBody>
                    <a:bodyPr/>
                    <a:lstStyle/>
                    <a:p>
                      <a:r>
                        <a:rPr lang="en-US" altLang="zh-CN" sz="1600" b="1" u="none" dirty="0" smtClean="0">
                          <a:solidFill>
                            <a:srgbClr val="002060"/>
                          </a:solidFill>
                        </a:rPr>
                        <a:t>Global Warming (GW)</a:t>
                      </a:r>
                      <a:endParaRPr lang="zh-CN" altLang="en-US" sz="1600" b="1" u="none" dirty="0">
                        <a:solidFill>
                          <a:srgbClr val="002060"/>
                        </a:solidFill>
                      </a:endParaRPr>
                    </a:p>
                  </a:txBody>
                  <a:tcPr/>
                </a:tc>
                <a:tc>
                  <a:txBody>
                    <a:bodyPr/>
                    <a:lstStyle/>
                    <a:p>
                      <a:r>
                        <a:rPr lang="en-US" altLang="zh-CN" sz="1600" dirty="0" smtClean="0">
                          <a:solidFill>
                            <a:srgbClr val="002060"/>
                          </a:solidFill>
                        </a:rPr>
                        <a:t>Air Quality (AQ)</a:t>
                      </a:r>
                      <a:endParaRPr lang="zh-CN" altLang="en-US" sz="1600" dirty="0">
                        <a:solidFill>
                          <a:srgbClr val="002060"/>
                        </a:solidFill>
                      </a:endParaRPr>
                    </a:p>
                  </a:txBody>
                  <a:tcPr/>
                </a:tc>
                <a:tc>
                  <a:txBody>
                    <a:bodyPr/>
                    <a:lstStyle/>
                    <a:p>
                      <a:r>
                        <a:rPr lang="en-US" altLang="zh-CN" sz="1600" dirty="0" smtClean="0">
                          <a:solidFill>
                            <a:srgbClr val="002060"/>
                          </a:solidFill>
                        </a:rPr>
                        <a:t>Resource Depletion (RD)</a:t>
                      </a:r>
                      <a:endParaRPr lang="zh-CN" altLang="en-US" sz="1600" dirty="0">
                        <a:solidFill>
                          <a:srgbClr val="002060"/>
                        </a:solidFill>
                      </a:endParaRPr>
                    </a:p>
                  </a:txBody>
                  <a:tcPr/>
                </a:tc>
                <a:tc>
                  <a:txBody>
                    <a:bodyPr/>
                    <a:lstStyle/>
                    <a:p>
                      <a:r>
                        <a:rPr lang="en-US" altLang="zh-CN" sz="1600" dirty="0" smtClean="0">
                          <a:solidFill>
                            <a:srgbClr val="002060"/>
                          </a:solidFill>
                        </a:rPr>
                        <a:t>Water Quality (WQ)</a:t>
                      </a:r>
                      <a:endParaRPr lang="zh-CN" altLang="en-US" sz="1600" dirty="0">
                        <a:solidFill>
                          <a:srgbClr val="002060"/>
                        </a:solidFill>
                      </a:endParaRPr>
                    </a:p>
                  </a:txBody>
                  <a:tcPr/>
                </a:tc>
              </a:tr>
              <a:tr h="411806">
                <a:tc>
                  <a:txBody>
                    <a:bodyPr/>
                    <a:lstStyle/>
                    <a:p>
                      <a:r>
                        <a:rPr lang="en-US" altLang="zh-CN" dirty="0" smtClean="0"/>
                        <a:t>GSE</a:t>
                      </a:r>
                      <a:endParaRPr lang="zh-CN" altLang="en-US" dirty="0"/>
                    </a:p>
                  </a:txBody>
                  <a:tcPr/>
                </a:tc>
                <a:tc>
                  <a:txBody>
                    <a:bodyPr/>
                    <a:lstStyle/>
                    <a:p>
                      <a:pPr algn="ctr"/>
                      <a:r>
                        <a:rPr lang="en-US" altLang="zh-CN" dirty="0" smtClean="0"/>
                        <a:t>x</a:t>
                      </a:r>
                      <a:endParaRPr lang="zh-CN" altLang="en-US" dirty="0"/>
                    </a:p>
                  </a:txBody>
                  <a:tcPr/>
                </a:tc>
                <a:tc>
                  <a:txBody>
                    <a:bodyPr/>
                    <a:lstStyle/>
                    <a:p>
                      <a:pPr algn="ctr"/>
                      <a:r>
                        <a:rPr lang="en-US" altLang="zh-CN" dirty="0" smtClean="0"/>
                        <a:t>x</a:t>
                      </a:r>
                      <a:endParaRPr lang="zh-CN" altLang="en-US" dirty="0"/>
                    </a:p>
                  </a:txBody>
                  <a:tcPr/>
                </a:tc>
                <a:tc>
                  <a:txBody>
                    <a:bodyPr/>
                    <a:lstStyle/>
                    <a:p>
                      <a:pPr algn="ctr"/>
                      <a:r>
                        <a:rPr lang="en-US" altLang="zh-CN" dirty="0" smtClean="0"/>
                        <a:t>x</a:t>
                      </a:r>
                      <a:endParaRPr lang="zh-CN" altLang="en-US" dirty="0"/>
                    </a:p>
                  </a:txBody>
                  <a:tcPr/>
                </a:tc>
                <a:tc>
                  <a:txBody>
                    <a:bodyPr/>
                    <a:lstStyle/>
                    <a:p>
                      <a:pPr algn="ctr"/>
                      <a:r>
                        <a:rPr lang="en-US" altLang="zh-CN" dirty="0" smtClean="0"/>
                        <a:t>x</a:t>
                      </a:r>
                      <a:endParaRPr lang="zh-CN" altLang="en-US" dirty="0"/>
                    </a:p>
                  </a:txBody>
                  <a:tcPr/>
                </a:tc>
              </a:tr>
            </a:tbl>
          </a:graphicData>
        </a:graphic>
      </p:graphicFrame>
    </p:spTree>
    <p:extLst>
      <p:ext uri="{BB962C8B-B14F-4D97-AF65-F5344CB8AC3E}">
        <p14:creationId xmlns:p14="http://schemas.microsoft.com/office/powerpoint/2010/main" val="2757447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3"/>
            <a:stretch>
              <a:fillRect/>
            </a:stretch>
          </a:blipFill>
        </p:spPr>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decision support tool</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4"/>
            <a:stretch>
              <a:fillRect/>
            </a:stretch>
          </a:blipFill>
        </p:spPr>
      </p:sp>
      <p:graphicFrame>
        <p:nvGraphicFramePr>
          <p:cNvPr id="2" name="Diagram 1"/>
          <p:cNvGraphicFramePr/>
          <p:nvPr>
            <p:extLst>
              <p:ext uri="{D42A27DB-BD31-4B8C-83A1-F6EECF244321}">
                <p14:modId xmlns:p14="http://schemas.microsoft.com/office/powerpoint/2010/main" val="920492286"/>
              </p:ext>
            </p:extLst>
          </p:nvPr>
        </p:nvGraphicFramePr>
        <p:xfrm>
          <a:off x="914400" y="1916832"/>
          <a:ext cx="3672408" cy="25202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Diagram 3"/>
          <p:cNvGraphicFramePr/>
          <p:nvPr>
            <p:extLst>
              <p:ext uri="{D42A27DB-BD31-4B8C-83A1-F6EECF244321}">
                <p14:modId xmlns:p14="http://schemas.microsoft.com/office/powerpoint/2010/main" val="2874675510"/>
              </p:ext>
            </p:extLst>
          </p:nvPr>
        </p:nvGraphicFramePr>
        <p:xfrm>
          <a:off x="4860032" y="1844824"/>
          <a:ext cx="3143672" cy="234772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6" name="Straight Arrow Connector 5"/>
          <p:cNvCxnSpPr/>
          <p:nvPr/>
        </p:nvCxnSpPr>
        <p:spPr>
          <a:xfrm>
            <a:off x="3851920" y="3789040"/>
            <a:ext cx="324036" cy="75608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H="1">
            <a:off x="4860032" y="3429000"/>
            <a:ext cx="792088" cy="111612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aphicFrame>
        <p:nvGraphicFramePr>
          <p:cNvPr id="15" name="Diagram 14"/>
          <p:cNvGraphicFramePr/>
          <p:nvPr>
            <p:extLst>
              <p:ext uri="{D42A27DB-BD31-4B8C-83A1-F6EECF244321}">
                <p14:modId xmlns:p14="http://schemas.microsoft.com/office/powerpoint/2010/main" val="2061750578"/>
              </p:ext>
            </p:extLst>
          </p:nvPr>
        </p:nvGraphicFramePr>
        <p:xfrm>
          <a:off x="2987824" y="3789040"/>
          <a:ext cx="3143672" cy="234772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22919860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Criteria</a:t>
            </a:r>
            <a:endParaRPr lang="en" sz="3000" b="1" i="1" dirty="0">
              <a:solidFill>
                <a:srgbClr val="94C600"/>
              </a:solidFill>
            </a:endParaRPr>
          </a:p>
        </p:txBody>
      </p:sp>
      <p:sp>
        <p:nvSpPr>
          <p:cNvPr id="12" name="Shape 434"/>
          <p:cNvSpPr/>
          <p:nvPr/>
        </p:nvSpPr>
        <p:spPr>
          <a:xfrm>
            <a:off x="7720012" y="5733256"/>
            <a:ext cx="785813" cy="646017"/>
          </a:xfrm>
          <a:prstGeom prst="rect">
            <a:avLst/>
          </a:prstGeom>
          <a:blipFill>
            <a:blip r:embed="rId3"/>
            <a:stretch>
              <a:fillRect/>
            </a:stretch>
          </a:blipFill>
        </p:spPr>
      </p:sp>
      <p:graphicFrame>
        <p:nvGraphicFramePr>
          <p:cNvPr id="2" name="Table 1"/>
          <p:cNvGraphicFramePr>
            <a:graphicFrameLocks noGrp="1"/>
          </p:cNvGraphicFramePr>
          <p:nvPr>
            <p:extLst>
              <p:ext uri="{D42A27DB-BD31-4B8C-83A1-F6EECF244321}">
                <p14:modId xmlns:p14="http://schemas.microsoft.com/office/powerpoint/2010/main" val="3461960099"/>
              </p:ext>
            </p:extLst>
          </p:nvPr>
        </p:nvGraphicFramePr>
        <p:xfrm>
          <a:off x="1043606" y="2132856"/>
          <a:ext cx="7069310" cy="2203440"/>
        </p:xfrm>
        <a:graphic>
          <a:graphicData uri="http://schemas.openxmlformats.org/drawingml/2006/table">
            <a:tbl>
              <a:tblPr firstRow="1" bandRow="1">
                <a:tableStyleId>{F5AB1C69-6EDB-4FF4-983F-18BD219EF322}</a:tableStyleId>
              </a:tblPr>
              <a:tblGrid>
                <a:gridCol w="2592290"/>
                <a:gridCol w="1080120"/>
                <a:gridCol w="1152128"/>
                <a:gridCol w="1224136"/>
                <a:gridCol w="1020636"/>
              </a:tblGrid>
              <a:tr h="720080">
                <a:tc>
                  <a:txBody>
                    <a:bodyPr/>
                    <a:lstStyle/>
                    <a:p>
                      <a:r>
                        <a:rPr lang="en-US" altLang="zh-CN" dirty="0" smtClean="0"/>
                        <a:t>Criteria Clusters</a:t>
                      </a:r>
                      <a:endParaRPr lang="zh-CN" altLang="en-US" dirty="0"/>
                    </a:p>
                  </a:txBody>
                  <a:tcPr/>
                </a:tc>
                <a:tc>
                  <a:txBody>
                    <a:bodyPr/>
                    <a:lstStyle/>
                    <a:p>
                      <a:pPr algn="ctr"/>
                      <a:r>
                        <a:rPr lang="en-US" altLang="zh-CN" u="sng" dirty="0" smtClean="0"/>
                        <a:t>GW</a:t>
                      </a:r>
                      <a:endParaRPr lang="zh-CN" altLang="en-US" u="sng" dirty="0"/>
                    </a:p>
                  </a:txBody>
                  <a:tcPr/>
                </a:tc>
                <a:tc>
                  <a:txBody>
                    <a:bodyPr/>
                    <a:lstStyle/>
                    <a:p>
                      <a:pPr algn="ctr"/>
                      <a:r>
                        <a:rPr lang="en-US" altLang="zh-CN" u="sng" dirty="0" smtClean="0"/>
                        <a:t>AQ</a:t>
                      </a:r>
                      <a:endParaRPr lang="zh-CN" altLang="en-US" u="sng" dirty="0"/>
                    </a:p>
                  </a:txBody>
                  <a:tcPr/>
                </a:tc>
                <a:tc>
                  <a:txBody>
                    <a:bodyPr/>
                    <a:lstStyle/>
                    <a:p>
                      <a:pPr algn="ctr"/>
                      <a:r>
                        <a:rPr lang="en-US" altLang="zh-CN" u="sng" dirty="0" smtClean="0"/>
                        <a:t>RD</a:t>
                      </a:r>
                      <a:endParaRPr lang="zh-CN" altLang="en-US" u="sng" dirty="0"/>
                    </a:p>
                  </a:txBody>
                  <a:tcPr/>
                </a:tc>
                <a:tc>
                  <a:txBody>
                    <a:bodyPr/>
                    <a:lstStyle/>
                    <a:p>
                      <a:pPr algn="ctr"/>
                      <a:r>
                        <a:rPr lang="en-US" altLang="zh-CN" u="sng" dirty="0" smtClean="0"/>
                        <a:t>WQ</a:t>
                      </a:r>
                      <a:endParaRPr lang="zh-CN" altLang="en-US" u="sng" dirty="0"/>
                    </a:p>
                  </a:txBody>
                  <a:tcPr/>
                </a:tc>
              </a:tr>
              <a:tr h="370840">
                <a:tc>
                  <a:txBody>
                    <a:bodyPr/>
                    <a:lstStyle/>
                    <a:p>
                      <a:r>
                        <a:rPr lang="en-US" altLang="zh-CN" sz="1600" baseline="0" dirty="0" smtClean="0">
                          <a:solidFill>
                            <a:srgbClr val="002060"/>
                          </a:solidFill>
                        </a:rPr>
                        <a:t>GSE tailpipe emissions</a:t>
                      </a:r>
                    </a:p>
                  </a:txBody>
                  <a:tcPr/>
                </a:tc>
                <a:tc>
                  <a:txBody>
                    <a:bodyPr/>
                    <a:lstStyle/>
                    <a:p>
                      <a:pPr algn="ctr"/>
                      <a:r>
                        <a:rPr lang="en-US" altLang="zh-CN" dirty="0" smtClean="0"/>
                        <a:t>x</a:t>
                      </a:r>
                      <a:endParaRPr lang="zh-CN" altLang="en-US" dirty="0"/>
                    </a:p>
                  </a:txBody>
                  <a:tcPr>
                    <a:solidFill>
                      <a:schemeClr val="accent1">
                        <a:lumMod val="60000"/>
                        <a:lumOff val="40000"/>
                      </a:schemeClr>
                    </a:solidFill>
                  </a:tcPr>
                </a:tc>
                <a:tc>
                  <a:txBody>
                    <a:bodyPr/>
                    <a:lstStyle/>
                    <a:p>
                      <a:pPr algn="ctr"/>
                      <a:r>
                        <a:rPr lang="en-US" altLang="zh-CN" dirty="0" smtClean="0"/>
                        <a:t>x</a:t>
                      </a:r>
                      <a:endParaRPr lang="zh-CN" altLang="en-US" dirty="0"/>
                    </a:p>
                  </a:txBody>
                  <a:tcPr>
                    <a:solidFill>
                      <a:schemeClr val="accent1">
                        <a:lumMod val="60000"/>
                        <a:lumOff val="40000"/>
                      </a:schemeClr>
                    </a:solidFill>
                  </a:tcPr>
                </a:tc>
                <a:tc>
                  <a:txBody>
                    <a:bodyPr/>
                    <a:lstStyle/>
                    <a:p>
                      <a:pPr algn="ctr"/>
                      <a:endParaRPr lang="zh-CN" altLang="en-US" dirty="0"/>
                    </a:p>
                  </a:txBody>
                  <a:tcPr/>
                </a:tc>
                <a:tc>
                  <a:txBody>
                    <a:bodyPr/>
                    <a:lstStyle/>
                    <a:p>
                      <a:pPr algn="ctr"/>
                      <a:r>
                        <a:rPr lang="en-US" altLang="zh-CN" dirty="0" smtClean="0"/>
                        <a:t>x</a:t>
                      </a:r>
                      <a:endParaRPr lang="zh-CN" altLang="en-US" dirty="0"/>
                    </a:p>
                  </a:txBody>
                  <a:tcPr>
                    <a:solidFill>
                      <a:schemeClr val="accent1">
                        <a:lumMod val="60000"/>
                        <a:lumOff val="40000"/>
                      </a:schemeClr>
                    </a:solidFill>
                  </a:tcPr>
                </a:tc>
              </a:tr>
              <a:tr h="370840">
                <a:tc>
                  <a:txBody>
                    <a:bodyPr/>
                    <a:lstStyle/>
                    <a:p>
                      <a:r>
                        <a:rPr lang="en-US" altLang="zh-CN" sz="1600" dirty="0" smtClean="0">
                          <a:solidFill>
                            <a:srgbClr val="002060"/>
                          </a:solidFill>
                        </a:rPr>
                        <a:t>GSE life cycle emissions</a:t>
                      </a:r>
                      <a:endParaRPr lang="zh-CN" altLang="en-US" sz="1600" dirty="0">
                        <a:solidFill>
                          <a:srgbClr val="002060"/>
                        </a:solidFill>
                      </a:endParaRPr>
                    </a:p>
                  </a:txBody>
                  <a:tcPr/>
                </a:tc>
                <a:tc>
                  <a:txBody>
                    <a:bodyPr/>
                    <a:lstStyle/>
                    <a:p>
                      <a:pPr algn="ctr"/>
                      <a:r>
                        <a:rPr lang="en-US" altLang="zh-CN" dirty="0" smtClean="0"/>
                        <a:t>x</a:t>
                      </a:r>
                      <a:endParaRPr lang="zh-CN" altLang="en-US" dirty="0"/>
                    </a:p>
                  </a:txBody>
                  <a:tcPr>
                    <a:solidFill>
                      <a:schemeClr val="accent1">
                        <a:lumMod val="60000"/>
                        <a:lumOff val="40000"/>
                      </a:schemeClr>
                    </a:solidFill>
                  </a:tcPr>
                </a:tc>
                <a:tc>
                  <a:txBody>
                    <a:bodyPr/>
                    <a:lstStyle/>
                    <a:p>
                      <a:pPr algn="ctr"/>
                      <a:r>
                        <a:rPr lang="en-US" altLang="zh-CN" dirty="0" smtClean="0"/>
                        <a:t>x</a:t>
                      </a:r>
                      <a:endParaRPr lang="zh-CN" altLang="en-US" dirty="0"/>
                    </a:p>
                  </a:txBody>
                  <a:tcPr>
                    <a:solidFill>
                      <a:schemeClr val="accent1">
                        <a:lumMod val="60000"/>
                        <a:lumOff val="40000"/>
                      </a:schemeClr>
                    </a:solidFill>
                  </a:tcPr>
                </a:tc>
                <a:tc>
                  <a:txBody>
                    <a:bodyPr/>
                    <a:lstStyle/>
                    <a:p>
                      <a:pPr algn="ctr"/>
                      <a:r>
                        <a:rPr lang="en-US" altLang="zh-CN" dirty="0" smtClean="0"/>
                        <a:t>x</a:t>
                      </a:r>
                      <a:endParaRPr lang="zh-CN" altLang="en-US" dirty="0"/>
                    </a:p>
                  </a:txBody>
                  <a:tcPr>
                    <a:solidFill>
                      <a:schemeClr val="accent1">
                        <a:lumMod val="60000"/>
                        <a:lumOff val="40000"/>
                      </a:schemeClr>
                    </a:solidFill>
                  </a:tcPr>
                </a:tc>
                <a:tc>
                  <a:txBody>
                    <a:bodyPr/>
                    <a:lstStyle/>
                    <a:p>
                      <a:pPr algn="ctr"/>
                      <a:endParaRPr lang="zh-CN" altLang="en-US" dirty="0"/>
                    </a:p>
                  </a:txBody>
                  <a:tcPr/>
                </a:tc>
              </a:tr>
              <a:tr h="370840">
                <a:tc>
                  <a:txBody>
                    <a:bodyPr/>
                    <a:lstStyle/>
                    <a:p>
                      <a:r>
                        <a:rPr lang="en-US" altLang="zh-CN" sz="1600" dirty="0" smtClean="0">
                          <a:solidFill>
                            <a:srgbClr val="002060"/>
                          </a:solidFill>
                        </a:rPr>
                        <a:t>Fuel life cycle</a:t>
                      </a:r>
                      <a:r>
                        <a:rPr lang="en-US" altLang="zh-CN" sz="1600" baseline="0" dirty="0" smtClean="0">
                          <a:solidFill>
                            <a:srgbClr val="002060"/>
                          </a:solidFill>
                        </a:rPr>
                        <a:t> emissions</a:t>
                      </a:r>
                      <a:endParaRPr lang="zh-CN" altLang="en-US" sz="1600" dirty="0">
                        <a:solidFill>
                          <a:srgbClr val="002060"/>
                        </a:solidFill>
                      </a:endParaRPr>
                    </a:p>
                  </a:txBody>
                  <a:tcPr/>
                </a:tc>
                <a:tc>
                  <a:txBody>
                    <a:bodyPr/>
                    <a:lstStyle/>
                    <a:p>
                      <a:pPr algn="ctr"/>
                      <a:r>
                        <a:rPr lang="en-US" altLang="zh-CN" dirty="0" smtClean="0"/>
                        <a:t>x</a:t>
                      </a:r>
                      <a:endParaRPr lang="zh-CN" altLang="en-US" dirty="0"/>
                    </a:p>
                  </a:txBody>
                  <a:tcPr>
                    <a:solidFill>
                      <a:schemeClr val="accent1">
                        <a:lumMod val="60000"/>
                        <a:lumOff val="40000"/>
                      </a:schemeClr>
                    </a:solidFill>
                  </a:tcPr>
                </a:tc>
                <a:tc>
                  <a:txBody>
                    <a:bodyPr/>
                    <a:lstStyle/>
                    <a:p>
                      <a:pPr algn="ctr"/>
                      <a:r>
                        <a:rPr lang="en-US" altLang="zh-CN" dirty="0" smtClean="0"/>
                        <a:t>x</a:t>
                      </a:r>
                      <a:endParaRPr lang="zh-CN" altLang="en-US" dirty="0"/>
                    </a:p>
                  </a:txBody>
                  <a:tcPr>
                    <a:solidFill>
                      <a:schemeClr val="accent1">
                        <a:lumMod val="60000"/>
                        <a:lumOff val="40000"/>
                      </a:schemeClr>
                    </a:solidFill>
                  </a:tcPr>
                </a:tc>
                <a:tc>
                  <a:txBody>
                    <a:bodyPr/>
                    <a:lstStyle/>
                    <a:p>
                      <a:pPr algn="ctr"/>
                      <a:endParaRPr lang="zh-CN" altLang="en-US"/>
                    </a:p>
                  </a:txBody>
                  <a:tcPr/>
                </a:tc>
                <a:tc>
                  <a:txBody>
                    <a:bodyPr/>
                    <a:lstStyle/>
                    <a:p>
                      <a:pPr algn="ctr"/>
                      <a:r>
                        <a:rPr lang="en-US" altLang="zh-CN" dirty="0" smtClean="0"/>
                        <a:t>x</a:t>
                      </a:r>
                      <a:endParaRPr lang="zh-CN" altLang="en-US" dirty="0"/>
                    </a:p>
                  </a:txBody>
                  <a:tcPr>
                    <a:solidFill>
                      <a:schemeClr val="accent1">
                        <a:lumMod val="60000"/>
                        <a:lumOff val="40000"/>
                      </a:schemeClr>
                    </a:solidFill>
                  </a:tcPr>
                </a:tc>
              </a:tr>
              <a:tr h="370840">
                <a:tc>
                  <a:txBody>
                    <a:bodyPr/>
                    <a:lstStyle/>
                    <a:p>
                      <a:r>
                        <a:rPr lang="en-US" altLang="zh-CN" sz="1600" dirty="0" smtClean="0">
                          <a:solidFill>
                            <a:srgbClr val="002060"/>
                          </a:solidFill>
                        </a:rPr>
                        <a:t>Fuel’s resource use</a:t>
                      </a:r>
                      <a:endParaRPr lang="zh-CN" altLang="en-US" sz="1600" dirty="0">
                        <a:solidFill>
                          <a:srgbClr val="002060"/>
                        </a:solidFill>
                      </a:endParaRPr>
                    </a:p>
                  </a:txBody>
                  <a:tcPr/>
                </a:tc>
                <a:tc>
                  <a:txBody>
                    <a:bodyPr/>
                    <a:lstStyle/>
                    <a:p>
                      <a:pPr algn="ctr"/>
                      <a:endParaRPr lang="zh-CN" altLang="en-US" dirty="0"/>
                    </a:p>
                  </a:txBody>
                  <a:tcPr/>
                </a:tc>
                <a:tc>
                  <a:txBody>
                    <a:bodyPr/>
                    <a:lstStyle/>
                    <a:p>
                      <a:pPr algn="ctr"/>
                      <a:endParaRPr lang="zh-CN" altLang="en-US" dirty="0"/>
                    </a:p>
                  </a:txBody>
                  <a:tcPr/>
                </a:tc>
                <a:tc>
                  <a:txBody>
                    <a:bodyPr/>
                    <a:lstStyle/>
                    <a:p>
                      <a:pPr algn="ctr"/>
                      <a:r>
                        <a:rPr lang="en-US" altLang="zh-CN" dirty="0" smtClean="0"/>
                        <a:t>x</a:t>
                      </a:r>
                      <a:endParaRPr lang="zh-CN" altLang="en-US" dirty="0"/>
                    </a:p>
                  </a:txBody>
                  <a:tcPr>
                    <a:solidFill>
                      <a:schemeClr val="accent1">
                        <a:lumMod val="60000"/>
                        <a:lumOff val="40000"/>
                      </a:schemeClr>
                    </a:solidFill>
                  </a:tcPr>
                </a:tc>
                <a:tc>
                  <a:txBody>
                    <a:bodyPr/>
                    <a:lstStyle/>
                    <a:p>
                      <a:pPr algn="ctr"/>
                      <a:endParaRPr lang="zh-CN" altLang="en-US" dirty="0"/>
                    </a:p>
                  </a:txBody>
                  <a:tcPr/>
                </a:tc>
              </a:tr>
            </a:tbl>
          </a:graphicData>
        </a:graphic>
      </p:graphicFrame>
    </p:spTree>
    <p:extLst>
      <p:ext uri="{BB962C8B-B14F-4D97-AF65-F5344CB8AC3E}">
        <p14:creationId xmlns:p14="http://schemas.microsoft.com/office/powerpoint/2010/main" val="421243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2514598" y="609600"/>
            <a:ext cx="5334001" cy="762000"/>
          </a:xfrm>
        </p:spPr>
        <p:txBody>
          <a:bodyPr>
            <a:normAutofit/>
          </a:bodyPr>
          <a:lstStyle/>
          <a:p>
            <a:pPr algn="ctr"/>
            <a:r>
              <a:rPr lang="en-US" sz="3000" b="1" i="1" dirty="0"/>
              <a:t>Airfield: Pavement Materials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876800"/>
            <a:ext cx="1571625" cy="1502474"/>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676400"/>
            <a:ext cx="3657599" cy="4495800"/>
          </a:xfrm>
          <a:prstGeom prst="rect">
            <a:avLst/>
          </a:prstGeom>
          <a:noFill/>
          <a:ln>
            <a:noFill/>
          </a:ln>
        </p:spPr>
      </p:pic>
      <p:sp>
        <p:nvSpPr>
          <p:cNvPr id="3" name="Oval 2"/>
          <p:cNvSpPr/>
          <p:nvPr/>
        </p:nvSpPr>
        <p:spPr>
          <a:xfrm>
            <a:off x="1945122" y="1573861"/>
            <a:ext cx="807519" cy="6412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16200000">
            <a:off x="2497914" y="5164911"/>
            <a:ext cx="685800" cy="41437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amir2151\Desktop\070830-F-1333S-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1894508"/>
            <a:ext cx="2757480" cy="177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mir2151\Desktop\Foreign_object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963988"/>
            <a:ext cx="1646238" cy="1408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07208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3"/>
            <a:stretch>
              <a:fillRect/>
            </a:stretch>
          </a:blipFill>
        </p:spPr>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decision support tool</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4"/>
            <a:stretch>
              <a:fillRect/>
            </a:stretch>
          </a:blipFill>
        </p:spPr>
      </p:sp>
      <p:graphicFrame>
        <p:nvGraphicFramePr>
          <p:cNvPr id="2" name="Diagram 1"/>
          <p:cNvGraphicFramePr/>
          <p:nvPr>
            <p:extLst>
              <p:ext uri="{D42A27DB-BD31-4B8C-83A1-F6EECF244321}">
                <p14:modId xmlns:p14="http://schemas.microsoft.com/office/powerpoint/2010/main" val="2127624637"/>
              </p:ext>
            </p:extLst>
          </p:nvPr>
        </p:nvGraphicFramePr>
        <p:xfrm>
          <a:off x="914400" y="1916832"/>
          <a:ext cx="3672408" cy="25202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Diagram 3"/>
          <p:cNvGraphicFramePr/>
          <p:nvPr>
            <p:extLst>
              <p:ext uri="{D42A27DB-BD31-4B8C-83A1-F6EECF244321}">
                <p14:modId xmlns:p14="http://schemas.microsoft.com/office/powerpoint/2010/main" val="183048603"/>
              </p:ext>
            </p:extLst>
          </p:nvPr>
        </p:nvGraphicFramePr>
        <p:xfrm>
          <a:off x="4860032" y="1844824"/>
          <a:ext cx="3143672" cy="234772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6" name="Straight Arrow Connector 5"/>
          <p:cNvCxnSpPr/>
          <p:nvPr/>
        </p:nvCxnSpPr>
        <p:spPr>
          <a:xfrm>
            <a:off x="3851920" y="3789040"/>
            <a:ext cx="324036" cy="75608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H="1">
            <a:off x="4860032" y="3429000"/>
            <a:ext cx="792088" cy="111612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aphicFrame>
        <p:nvGraphicFramePr>
          <p:cNvPr id="15" name="Diagram 14"/>
          <p:cNvGraphicFramePr/>
          <p:nvPr>
            <p:extLst>
              <p:ext uri="{D42A27DB-BD31-4B8C-83A1-F6EECF244321}">
                <p14:modId xmlns:p14="http://schemas.microsoft.com/office/powerpoint/2010/main" val="1734870488"/>
              </p:ext>
            </p:extLst>
          </p:nvPr>
        </p:nvGraphicFramePr>
        <p:xfrm>
          <a:off x="2987824" y="3789040"/>
          <a:ext cx="3143672" cy="234772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0052677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9" name="Text Placeholder 8"/>
          <p:cNvSpPr>
            <a:spLocks noGrp="1"/>
          </p:cNvSpPr>
          <p:nvPr>
            <p:ph type="body" idx="1"/>
          </p:nvPr>
        </p:nvSpPr>
        <p:spPr>
          <a:xfrm>
            <a:off x="1043491" y="2323651"/>
            <a:ext cx="7056901" cy="3508977"/>
          </a:xfrm>
        </p:spPr>
        <p:txBody>
          <a:bodyPr/>
          <a:lstStyle/>
          <a:p>
            <a:pPr>
              <a:lnSpc>
                <a:spcPct val="150000"/>
              </a:lnSpc>
            </a:pPr>
            <a:r>
              <a:rPr lang="en-US" altLang="zh-CN" dirty="0" smtClean="0">
                <a:latin typeface="helvetica" pitchFamily="34" charset="0"/>
                <a:cs typeface="helvetica" pitchFamily="34" charset="0"/>
              </a:rPr>
              <a:t>GW : g CO2 </a:t>
            </a:r>
            <a:r>
              <a:rPr lang="en-US" altLang="zh-CN" dirty="0" err="1" smtClean="0">
                <a:latin typeface="helvetica" pitchFamily="34" charset="0"/>
                <a:cs typeface="helvetica" pitchFamily="34" charset="0"/>
              </a:rPr>
              <a:t>eq</a:t>
            </a:r>
            <a:endParaRPr lang="en-US" altLang="zh-CN" dirty="0" smtClean="0">
              <a:latin typeface="helvetica" pitchFamily="34" charset="0"/>
              <a:cs typeface="helvetica" pitchFamily="34" charset="0"/>
            </a:endParaRPr>
          </a:p>
          <a:p>
            <a:pPr>
              <a:lnSpc>
                <a:spcPct val="150000"/>
              </a:lnSpc>
            </a:pPr>
            <a:r>
              <a:rPr lang="en-US" altLang="zh-CN" dirty="0" smtClean="0">
                <a:latin typeface="helvetica" pitchFamily="34" charset="0"/>
                <a:cs typeface="helvetica" pitchFamily="34" charset="0"/>
              </a:rPr>
              <a:t>AQ : g CO, PM, SO2, </a:t>
            </a:r>
            <a:r>
              <a:rPr lang="en-US" altLang="zh-CN" dirty="0" err="1" smtClean="0">
                <a:latin typeface="helvetica" pitchFamily="34" charset="0"/>
                <a:cs typeface="helvetica" pitchFamily="34" charset="0"/>
              </a:rPr>
              <a:t>NO</a:t>
            </a:r>
            <a:r>
              <a:rPr lang="en-US" altLang="zh-CN" sz="2000" dirty="0" err="1" smtClean="0">
                <a:latin typeface="helvetica" pitchFamily="34" charset="0"/>
                <a:cs typeface="helvetica" pitchFamily="34" charset="0"/>
              </a:rPr>
              <a:t>x</a:t>
            </a:r>
            <a:r>
              <a:rPr lang="en-US" altLang="zh-CN" sz="2000" dirty="0" smtClean="0">
                <a:latin typeface="helvetica" pitchFamily="34" charset="0"/>
                <a:cs typeface="helvetica" pitchFamily="34" charset="0"/>
              </a:rPr>
              <a:t>, </a:t>
            </a:r>
            <a:r>
              <a:rPr lang="en-US" altLang="zh-CN" dirty="0" smtClean="0">
                <a:latin typeface="helvetica" pitchFamily="34" charset="0"/>
                <a:cs typeface="helvetica" pitchFamily="34" charset="0"/>
              </a:rPr>
              <a:t>HC</a:t>
            </a:r>
          </a:p>
          <a:p>
            <a:pPr>
              <a:lnSpc>
                <a:spcPct val="150000"/>
              </a:lnSpc>
            </a:pPr>
            <a:r>
              <a:rPr lang="en-US" altLang="zh-CN" dirty="0" smtClean="0">
                <a:latin typeface="helvetica" pitchFamily="34" charset="0"/>
                <a:cs typeface="helvetica" pitchFamily="34" charset="0"/>
              </a:rPr>
              <a:t>RD : land, crude oil, NG, coal</a:t>
            </a:r>
          </a:p>
          <a:p>
            <a:pPr>
              <a:lnSpc>
                <a:spcPct val="150000"/>
              </a:lnSpc>
            </a:pPr>
            <a:r>
              <a:rPr lang="en-US" altLang="zh-CN" dirty="0" smtClean="0">
                <a:latin typeface="helvetica" pitchFamily="34" charset="0"/>
                <a:cs typeface="helvetica" pitchFamily="34" charset="0"/>
              </a:rPr>
              <a:t>WQ : g fuel</a:t>
            </a:r>
          </a:p>
          <a:p>
            <a:endParaRPr lang="zh-CN" altLang="en-US" dirty="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Indicator</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3"/>
            <a:stretch>
              <a:fillRect/>
            </a:stretch>
          </a:blipFill>
        </p:spPr>
      </p:sp>
    </p:spTree>
    <p:extLst>
      <p:ext uri="{BB962C8B-B14F-4D97-AF65-F5344CB8AC3E}">
        <p14:creationId xmlns:p14="http://schemas.microsoft.com/office/powerpoint/2010/main" val="169235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Indicator</a:t>
            </a:r>
            <a:endParaRPr lang="en" sz="3000" b="1" i="1" dirty="0">
              <a:solidFill>
                <a:srgbClr val="94C60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387724"/>
            <a:ext cx="8165325" cy="3417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4168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Indicator</a:t>
            </a:r>
            <a:endParaRPr lang="en" sz="3000" b="1" i="1" dirty="0">
              <a:solidFill>
                <a:srgbClr val="94C6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2" y="1916832"/>
            <a:ext cx="7191375"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99256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Indicator</a:t>
            </a:r>
            <a:endParaRPr lang="en" sz="3000" b="1" i="1" dirty="0">
              <a:solidFill>
                <a:srgbClr val="94C6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844824"/>
            <a:ext cx="7010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359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Indicator</a:t>
            </a:r>
            <a:endParaRPr lang="en" sz="3000" b="1" i="1" dirty="0">
              <a:solidFill>
                <a:srgbClr val="94C600"/>
              </a:solidFill>
            </a:endParaRPr>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428949"/>
            <a:ext cx="8054169" cy="798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35789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3"/>
            <a:stretch>
              <a:fillRect/>
            </a:stretch>
          </a:blipFill>
        </p:spPr>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decision support tool</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4"/>
            <a:stretch>
              <a:fillRect/>
            </a:stretch>
          </a:blipFill>
        </p:spPr>
      </p:sp>
      <p:graphicFrame>
        <p:nvGraphicFramePr>
          <p:cNvPr id="2" name="Diagram 1"/>
          <p:cNvGraphicFramePr/>
          <p:nvPr>
            <p:extLst>
              <p:ext uri="{D42A27DB-BD31-4B8C-83A1-F6EECF244321}">
                <p14:modId xmlns:p14="http://schemas.microsoft.com/office/powerpoint/2010/main" val="2660080946"/>
              </p:ext>
            </p:extLst>
          </p:nvPr>
        </p:nvGraphicFramePr>
        <p:xfrm>
          <a:off x="914400" y="1916832"/>
          <a:ext cx="3672408" cy="25202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Diagram 3"/>
          <p:cNvGraphicFramePr/>
          <p:nvPr>
            <p:extLst>
              <p:ext uri="{D42A27DB-BD31-4B8C-83A1-F6EECF244321}">
                <p14:modId xmlns:p14="http://schemas.microsoft.com/office/powerpoint/2010/main" val="2765947523"/>
              </p:ext>
            </p:extLst>
          </p:nvPr>
        </p:nvGraphicFramePr>
        <p:xfrm>
          <a:off x="4860032" y="1844824"/>
          <a:ext cx="3143672" cy="234772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6" name="Straight Arrow Connector 5"/>
          <p:cNvCxnSpPr/>
          <p:nvPr/>
        </p:nvCxnSpPr>
        <p:spPr>
          <a:xfrm>
            <a:off x="3851920" y="3789040"/>
            <a:ext cx="324036" cy="75608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H="1">
            <a:off x="4860032" y="3429000"/>
            <a:ext cx="792088" cy="111612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aphicFrame>
        <p:nvGraphicFramePr>
          <p:cNvPr id="15" name="Diagram 14"/>
          <p:cNvGraphicFramePr/>
          <p:nvPr>
            <p:extLst>
              <p:ext uri="{D42A27DB-BD31-4B8C-83A1-F6EECF244321}">
                <p14:modId xmlns:p14="http://schemas.microsoft.com/office/powerpoint/2010/main" val="2464629874"/>
              </p:ext>
            </p:extLst>
          </p:nvPr>
        </p:nvGraphicFramePr>
        <p:xfrm>
          <a:off x="2987824" y="3789040"/>
          <a:ext cx="3143672" cy="234772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23678901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9" name="Text Placeholder 8"/>
          <p:cNvSpPr>
            <a:spLocks noGrp="1"/>
          </p:cNvSpPr>
          <p:nvPr>
            <p:ph type="body" idx="1"/>
          </p:nvPr>
        </p:nvSpPr>
        <p:spPr>
          <a:xfrm>
            <a:off x="1043491" y="2323651"/>
            <a:ext cx="7056901" cy="3508977"/>
          </a:xfrm>
        </p:spPr>
        <p:txBody>
          <a:bodyPr/>
          <a:lstStyle/>
          <a:p>
            <a:pPr>
              <a:lnSpc>
                <a:spcPct val="150000"/>
              </a:lnSpc>
            </a:pPr>
            <a:r>
              <a:rPr lang="en-US" altLang="zh-CN" dirty="0" smtClean="0">
                <a:latin typeface="helvetica" pitchFamily="34" charset="0"/>
                <a:cs typeface="helvetica" pitchFamily="34" charset="0"/>
              </a:rPr>
              <a:t>Life cycle analysis in 4 areas:</a:t>
            </a:r>
          </a:p>
          <a:p>
            <a:pPr lvl="1">
              <a:lnSpc>
                <a:spcPct val="150000"/>
              </a:lnSpc>
            </a:pPr>
            <a:r>
              <a:rPr lang="en-US" altLang="zh-CN" dirty="0" smtClean="0">
                <a:latin typeface="helvetica" pitchFamily="34" charset="0"/>
                <a:cs typeface="helvetica" pitchFamily="34" charset="0"/>
              </a:rPr>
              <a:t>GSE</a:t>
            </a:r>
          </a:p>
          <a:p>
            <a:pPr lvl="1">
              <a:lnSpc>
                <a:spcPct val="150000"/>
              </a:lnSpc>
            </a:pPr>
            <a:r>
              <a:rPr lang="en-US" altLang="zh-CN" dirty="0" smtClean="0">
                <a:latin typeface="helvetica" pitchFamily="34" charset="0"/>
                <a:cs typeface="helvetica" pitchFamily="34" charset="0"/>
              </a:rPr>
              <a:t>GSE storage facility</a:t>
            </a:r>
          </a:p>
          <a:p>
            <a:pPr lvl="1">
              <a:lnSpc>
                <a:spcPct val="150000"/>
              </a:lnSpc>
            </a:pPr>
            <a:r>
              <a:rPr lang="en-US" altLang="zh-CN" dirty="0" smtClean="0">
                <a:latin typeface="helvetica" pitchFamily="34" charset="0"/>
                <a:cs typeface="helvetica" pitchFamily="34" charset="0"/>
              </a:rPr>
              <a:t>Fuel</a:t>
            </a:r>
          </a:p>
          <a:p>
            <a:pPr lvl="1">
              <a:lnSpc>
                <a:spcPct val="150000"/>
              </a:lnSpc>
            </a:pPr>
            <a:r>
              <a:rPr lang="en-US" altLang="zh-CN" dirty="0" smtClean="0">
                <a:latin typeface="helvetica" pitchFamily="34" charset="0"/>
                <a:cs typeface="helvetica" pitchFamily="34" charset="0"/>
              </a:rPr>
              <a:t>Fuel storage facility</a:t>
            </a:r>
          </a:p>
          <a:p>
            <a:endParaRPr lang="zh-CN" altLang="en-US" dirty="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Cost</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3"/>
            <a:stretch>
              <a:fillRect/>
            </a:stretch>
          </a:blipFill>
        </p:spPr>
      </p:sp>
    </p:spTree>
    <p:extLst>
      <p:ext uri="{BB962C8B-B14F-4D97-AF65-F5344CB8AC3E}">
        <p14:creationId xmlns:p14="http://schemas.microsoft.com/office/powerpoint/2010/main" val="19528116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3"/>
            <a:stretch>
              <a:fillRect/>
            </a:stretch>
          </a:blipFill>
        </p:spPr>
      </p:sp>
      <p:sp>
        <p:nvSpPr>
          <p:cNvPr id="9" name="Text Placeholder 8"/>
          <p:cNvSpPr>
            <a:spLocks noGrp="1"/>
          </p:cNvSpPr>
          <p:nvPr>
            <p:ph type="body" idx="1"/>
          </p:nvPr>
        </p:nvSpPr>
        <p:spPr>
          <a:xfrm>
            <a:off x="1043491" y="2323651"/>
            <a:ext cx="7056901" cy="3508977"/>
          </a:xfrm>
        </p:spPr>
        <p:txBody>
          <a:bodyPr/>
          <a:lstStyle/>
          <a:p>
            <a:pPr>
              <a:lnSpc>
                <a:spcPct val="150000"/>
              </a:lnSpc>
            </a:pPr>
            <a:r>
              <a:rPr lang="en-US" altLang="zh-CN" dirty="0" smtClean="0">
                <a:latin typeface="helvetica" pitchFamily="34" charset="0"/>
                <a:cs typeface="helvetica" pitchFamily="34" charset="0"/>
              </a:rPr>
              <a:t>Alternative fuel programs</a:t>
            </a:r>
          </a:p>
          <a:p>
            <a:pPr lvl="1">
              <a:lnSpc>
                <a:spcPct val="150000"/>
              </a:lnSpc>
            </a:pPr>
            <a:r>
              <a:rPr lang="en-US" altLang="zh-CN" dirty="0" smtClean="0">
                <a:latin typeface="helvetica" pitchFamily="34" charset="0"/>
                <a:cs typeface="helvetica" pitchFamily="34" charset="0"/>
              </a:rPr>
              <a:t>FAA programs (i.e. VALE)</a:t>
            </a:r>
          </a:p>
          <a:p>
            <a:pPr lvl="1">
              <a:lnSpc>
                <a:spcPct val="150000"/>
              </a:lnSpc>
            </a:pPr>
            <a:r>
              <a:rPr lang="en-US" altLang="zh-CN" dirty="0" smtClean="0">
                <a:latin typeface="helvetica" pitchFamily="34" charset="0"/>
                <a:cs typeface="helvetica" pitchFamily="34" charset="0"/>
              </a:rPr>
              <a:t>Governmental regulations (i.e. ARB, Carl Moyer Program)</a:t>
            </a:r>
            <a:endParaRPr lang="zh-CN" altLang="en-US" dirty="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Cost</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4"/>
            <a:stretch>
              <a:fillRect/>
            </a:stretch>
          </a:blipFill>
        </p:spPr>
      </p:sp>
    </p:spTree>
    <p:extLst>
      <p:ext uri="{BB962C8B-B14F-4D97-AF65-F5344CB8AC3E}">
        <p14:creationId xmlns:p14="http://schemas.microsoft.com/office/powerpoint/2010/main" val="16311553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3"/>
            <a:stretch>
              <a:fillRect/>
            </a:stretch>
          </a:blipFill>
        </p:spPr>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decision support tool</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4"/>
            <a:stretch>
              <a:fillRect/>
            </a:stretch>
          </a:blipFill>
        </p:spPr>
      </p:sp>
      <p:graphicFrame>
        <p:nvGraphicFramePr>
          <p:cNvPr id="2" name="Diagram 1"/>
          <p:cNvGraphicFramePr/>
          <p:nvPr>
            <p:extLst>
              <p:ext uri="{D42A27DB-BD31-4B8C-83A1-F6EECF244321}">
                <p14:modId xmlns:p14="http://schemas.microsoft.com/office/powerpoint/2010/main" val="1267493185"/>
              </p:ext>
            </p:extLst>
          </p:nvPr>
        </p:nvGraphicFramePr>
        <p:xfrm>
          <a:off x="914400" y="1916832"/>
          <a:ext cx="3672408" cy="25202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4" name="Diagram 3"/>
          <p:cNvGraphicFramePr/>
          <p:nvPr>
            <p:extLst>
              <p:ext uri="{D42A27DB-BD31-4B8C-83A1-F6EECF244321}">
                <p14:modId xmlns:p14="http://schemas.microsoft.com/office/powerpoint/2010/main" val="2339924232"/>
              </p:ext>
            </p:extLst>
          </p:nvPr>
        </p:nvGraphicFramePr>
        <p:xfrm>
          <a:off x="4860032" y="1844824"/>
          <a:ext cx="3143672" cy="234772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6" name="Straight Arrow Connector 5"/>
          <p:cNvCxnSpPr/>
          <p:nvPr/>
        </p:nvCxnSpPr>
        <p:spPr>
          <a:xfrm>
            <a:off x="3851920" y="3789040"/>
            <a:ext cx="324036" cy="75608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flipH="1">
            <a:off x="4860032" y="3429000"/>
            <a:ext cx="792088" cy="111612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aphicFrame>
        <p:nvGraphicFramePr>
          <p:cNvPr id="15" name="Diagram 14"/>
          <p:cNvGraphicFramePr/>
          <p:nvPr>
            <p:extLst>
              <p:ext uri="{D42A27DB-BD31-4B8C-83A1-F6EECF244321}">
                <p14:modId xmlns:p14="http://schemas.microsoft.com/office/powerpoint/2010/main" val="1989388875"/>
              </p:ext>
            </p:extLst>
          </p:nvPr>
        </p:nvGraphicFramePr>
        <p:xfrm>
          <a:off x="2987824" y="3789040"/>
          <a:ext cx="3143672" cy="234772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14585360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2514600" y="533400"/>
            <a:ext cx="5334000" cy="838200"/>
          </a:xfrm>
        </p:spPr>
        <p:txBody>
          <a:bodyPr>
            <a:normAutofit/>
          </a:bodyPr>
          <a:lstStyle/>
          <a:p>
            <a:pPr algn="ctr"/>
            <a:r>
              <a:rPr lang="en-US" sz="3000" b="1" i="1" dirty="0"/>
              <a:t>Airfield: Pavement Materials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4876800"/>
            <a:ext cx="1571625" cy="1502474"/>
          </a:xfrm>
          <a:prstGeom prst="rect">
            <a:avLst/>
          </a:prstGeom>
        </p:spPr>
      </p:pic>
      <p:sp>
        <p:nvSpPr>
          <p:cNvPr id="3" name="TextBox 2"/>
          <p:cNvSpPr txBox="1"/>
          <p:nvPr/>
        </p:nvSpPr>
        <p:spPr>
          <a:xfrm>
            <a:off x="838200" y="1905000"/>
            <a:ext cx="7848600" cy="1938992"/>
          </a:xfrm>
          <a:prstGeom prst="rect">
            <a:avLst/>
          </a:prstGeom>
          <a:noFill/>
        </p:spPr>
        <p:txBody>
          <a:bodyPr wrap="square" rtlCol="0">
            <a:spAutoFit/>
          </a:bodyPr>
          <a:lstStyle/>
          <a:p>
            <a:r>
              <a:rPr lang="en-US" sz="2400" dirty="0" smtClean="0">
                <a:latin typeface="Times New Roman" pitchFamily="18" charset="0"/>
                <a:cs typeface="Times New Roman" pitchFamily="18" charset="0"/>
              </a:rPr>
              <a:t>Sustainability Evaluation</a:t>
            </a:r>
          </a:p>
          <a:p>
            <a:pPr marL="342900" indent="-342900">
              <a:buFont typeface="Arial" pitchFamily="34" charset="0"/>
              <a:buChar char="•"/>
            </a:pPr>
            <a:r>
              <a:rPr lang="en-US" sz="2400" dirty="0" smtClean="0">
                <a:latin typeface="Times New Roman" pitchFamily="18" charset="0"/>
                <a:cs typeface="Times New Roman" pitchFamily="18" charset="0"/>
              </a:rPr>
              <a:t>EIOLCA tool available at </a:t>
            </a:r>
            <a:r>
              <a:rPr lang="en-US" sz="2400" i="1" u="sng" dirty="0" smtClean="0">
                <a:latin typeface="Times New Roman" pitchFamily="18" charset="0"/>
                <a:cs typeface="Times New Roman" pitchFamily="18" charset="0"/>
                <a:hlinkClick r:id="rId4"/>
              </a:rPr>
              <a:t>www.eiolca.net</a:t>
            </a:r>
            <a:endParaRPr lang="en-US" sz="2400" i="1" u="sng" dirty="0" smtClean="0">
              <a:latin typeface="Times New Roman" pitchFamily="18" charset="0"/>
              <a:cs typeface="Times New Roman" pitchFamily="18" charset="0"/>
            </a:endParaRPr>
          </a:p>
          <a:p>
            <a:pPr marL="342900" indent="-342900">
              <a:buFont typeface="Arial" pitchFamily="34" charset="0"/>
              <a:buChar char="•"/>
            </a:pPr>
            <a:r>
              <a:rPr lang="en-US" sz="2400" dirty="0" smtClean="0">
                <a:latin typeface="Times New Roman" pitchFamily="18" charset="0"/>
                <a:cs typeface="Times New Roman" pitchFamily="18" charset="0"/>
              </a:rPr>
              <a:t>Input data will be based on material cost</a:t>
            </a:r>
          </a:p>
          <a:p>
            <a:pPr marL="342900" indent="-342900">
              <a:buFont typeface="Arial" pitchFamily="34" charset="0"/>
              <a:buChar char="•"/>
            </a:pPr>
            <a:r>
              <a:rPr lang="en-US" sz="2400" dirty="0" smtClean="0">
                <a:latin typeface="Times New Roman" pitchFamily="18" charset="0"/>
                <a:cs typeface="Times New Roman" pitchFamily="18" charset="0"/>
              </a:rPr>
              <a:t>Compare between using %100 of virgin material and RAP</a:t>
            </a:r>
          </a:p>
          <a:p>
            <a:pPr marL="342900" indent="-342900">
              <a:buFont typeface="Arial" pitchFamily="34" charset="0"/>
              <a:buChar char="•"/>
            </a:pP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1674544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decision process</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3"/>
            <a:stretch>
              <a:fillRect/>
            </a:stretch>
          </a:blipFill>
        </p:spPr>
      </p:sp>
      <p:graphicFrame>
        <p:nvGraphicFramePr>
          <p:cNvPr id="2" name="Diagram 1"/>
          <p:cNvGraphicFramePr/>
          <p:nvPr>
            <p:extLst>
              <p:ext uri="{D42A27DB-BD31-4B8C-83A1-F6EECF244321}">
                <p14:modId xmlns:p14="http://schemas.microsoft.com/office/powerpoint/2010/main" val="240876558"/>
              </p:ext>
            </p:extLst>
          </p:nvPr>
        </p:nvGraphicFramePr>
        <p:xfrm>
          <a:off x="1475656" y="191683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844309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9" name="Text Placeholder 8"/>
          <p:cNvSpPr>
            <a:spLocks noGrp="1"/>
          </p:cNvSpPr>
          <p:nvPr>
            <p:ph type="body" idx="1"/>
          </p:nvPr>
        </p:nvSpPr>
        <p:spPr>
          <a:xfrm>
            <a:off x="1043491" y="2323651"/>
            <a:ext cx="7056901" cy="3508977"/>
          </a:xfrm>
        </p:spPr>
        <p:txBody>
          <a:bodyPr/>
          <a:lstStyle/>
          <a:p>
            <a:pPr>
              <a:lnSpc>
                <a:spcPct val="150000"/>
              </a:lnSpc>
            </a:pPr>
            <a:r>
              <a:rPr lang="en-US" altLang="zh-CN" dirty="0" smtClean="0">
                <a:latin typeface="helvetica" pitchFamily="34" charset="0"/>
                <a:cs typeface="helvetica" pitchFamily="34" charset="0"/>
              </a:rPr>
              <a:t>Choose the indicators for reduction</a:t>
            </a:r>
          </a:p>
          <a:p>
            <a:pPr>
              <a:lnSpc>
                <a:spcPct val="150000"/>
              </a:lnSpc>
            </a:pPr>
            <a:r>
              <a:rPr lang="en-US" altLang="zh-CN" dirty="0" smtClean="0">
                <a:latin typeface="helvetica" pitchFamily="34" charset="0"/>
                <a:cs typeface="helvetica" pitchFamily="34" charset="0"/>
              </a:rPr>
              <a:t>emphasis on indicators vary geographically</a:t>
            </a:r>
          </a:p>
          <a:p>
            <a:pPr lvl="1">
              <a:lnSpc>
                <a:spcPct val="150000"/>
              </a:lnSpc>
            </a:pPr>
            <a:r>
              <a:rPr lang="en-US" altLang="zh-CN" dirty="0" smtClean="0">
                <a:latin typeface="helvetica" pitchFamily="34" charset="0"/>
                <a:cs typeface="helvetica" pitchFamily="34" charset="0"/>
              </a:rPr>
              <a:t>In Europe, maybe GW is the most important</a:t>
            </a:r>
          </a:p>
          <a:p>
            <a:pPr lvl="1">
              <a:lnSpc>
                <a:spcPct val="150000"/>
              </a:lnSpc>
            </a:pPr>
            <a:r>
              <a:rPr lang="en-US" altLang="zh-CN" dirty="0" smtClean="0">
                <a:latin typeface="helvetica" pitchFamily="34" charset="0"/>
                <a:cs typeface="helvetica" pitchFamily="34" charset="0"/>
              </a:rPr>
              <a:t>In Beijing, maybe AQ is the most important</a:t>
            </a:r>
          </a:p>
          <a:p>
            <a:pPr lvl="1">
              <a:lnSpc>
                <a:spcPct val="150000"/>
              </a:lnSpc>
            </a:pPr>
            <a:r>
              <a:rPr lang="en-US" altLang="zh-CN" dirty="0" smtClean="0">
                <a:latin typeface="helvetica" pitchFamily="34" charset="0"/>
                <a:cs typeface="helvetica" pitchFamily="34" charset="0"/>
              </a:rPr>
              <a:t>In other areas, maybe RD is the most important</a:t>
            </a:r>
          </a:p>
          <a:p>
            <a:endParaRPr lang="zh-CN" altLang="en-US" dirty="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Decision process – reduction goal</a:t>
            </a:r>
            <a:endParaRPr lang="en" sz="3000" b="1" i="1" dirty="0">
              <a:solidFill>
                <a:srgbClr val="94C600"/>
              </a:solidFill>
            </a:endParaRPr>
          </a:p>
        </p:txBody>
      </p:sp>
      <p:sp>
        <p:nvSpPr>
          <p:cNvPr id="12" name="Shape 434"/>
          <p:cNvSpPr/>
          <p:nvPr/>
        </p:nvSpPr>
        <p:spPr>
          <a:xfrm>
            <a:off x="7236296" y="5373216"/>
            <a:ext cx="1269529" cy="1006057"/>
          </a:xfrm>
          <a:prstGeom prst="rect">
            <a:avLst/>
          </a:prstGeom>
          <a:blipFill>
            <a:blip r:embed="rId3"/>
            <a:stretch>
              <a:fillRect/>
            </a:stretch>
          </a:blipFill>
        </p:spPr>
      </p:sp>
    </p:spTree>
    <p:extLst>
      <p:ext uri="{BB962C8B-B14F-4D97-AF65-F5344CB8AC3E}">
        <p14:creationId xmlns:p14="http://schemas.microsoft.com/office/powerpoint/2010/main" val="20505237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9" name="Text Placeholder 8"/>
          <p:cNvSpPr>
            <a:spLocks noGrp="1"/>
          </p:cNvSpPr>
          <p:nvPr>
            <p:ph type="body" idx="1"/>
          </p:nvPr>
        </p:nvSpPr>
        <p:spPr>
          <a:xfrm>
            <a:off x="1043491" y="2323651"/>
            <a:ext cx="7056901" cy="3508977"/>
          </a:xfrm>
        </p:spPr>
        <p:txBody>
          <a:bodyPr/>
          <a:lstStyle/>
          <a:p>
            <a:pPr>
              <a:lnSpc>
                <a:spcPct val="150000"/>
              </a:lnSpc>
            </a:pPr>
            <a:r>
              <a:rPr lang="en-US" altLang="zh-CN" dirty="0" smtClean="0">
                <a:latin typeface="helvetica" pitchFamily="34" charset="0"/>
                <a:cs typeface="helvetica" pitchFamily="34" charset="0"/>
              </a:rPr>
              <a:t>Different programs have different trade-off standard</a:t>
            </a:r>
          </a:p>
          <a:p>
            <a:pPr lvl="1">
              <a:lnSpc>
                <a:spcPct val="150000"/>
              </a:lnSpc>
            </a:pPr>
            <a:r>
              <a:rPr lang="en-US" altLang="zh-CN" dirty="0" smtClean="0">
                <a:latin typeface="helvetica" pitchFamily="34" charset="0"/>
                <a:cs typeface="helvetica" pitchFamily="34" charset="0"/>
              </a:rPr>
              <a:t>Carl Moyer Program: $12,000/ton </a:t>
            </a:r>
            <a:r>
              <a:rPr lang="en-US" altLang="zh-CN" dirty="0" err="1" smtClean="0">
                <a:latin typeface="helvetica" pitchFamily="34" charset="0"/>
                <a:cs typeface="helvetica" pitchFamily="34" charset="0"/>
              </a:rPr>
              <a:t>NOx</a:t>
            </a:r>
            <a:endParaRPr lang="en-US" altLang="zh-CN" dirty="0" smtClean="0">
              <a:latin typeface="helvetica" pitchFamily="34" charset="0"/>
              <a:cs typeface="helvetica" pitchFamily="34" charset="0"/>
            </a:endParaRPr>
          </a:p>
          <a:p>
            <a:pPr lvl="1">
              <a:lnSpc>
                <a:spcPct val="150000"/>
              </a:lnSpc>
            </a:pPr>
            <a:r>
              <a:rPr lang="en-US" altLang="zh-CN" dirty="0" smtClean="0">
                <a:latin typeface="helvetica" pitchFamily="34" charset="0"/>
                <a:cs typeface="helvetica" pitchFamily="34" charset="0"/>
              </a:rPr>
              <a:t>EPA study in 1999: $10,000~$20,000/ton PM</a:t>
            </a:r>
          </a:p>
          <a:p>
            <a:endParaRPr lang="zh-CN" altLang="en-US" dirty="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SzPct val="25000"/>
            </a:pPr>
            <a:r>
              <a:rPr lang="en" altLang="zh-CN" sz="3000" b="1" i="1" dirty="0"/>
              <a:t>Decision process – reduction goal</a:t>
            </a:r>
          </a:p>
        </p:txBody>
      </p:sp>
      <p:sp>
        <p:nvSpPr>
          <p:cNvPr id="12" name="Shape 434"/>
          <p:cNvSpPr/>
          <p:nvPr/>
        </p:nvSpPr>
        <p:spPr>
          <a:xfrm>
            <a:off x="6934200" y="4876800"/>
            <a:ext cx="1571625" cy="1502473"/>
          </a:xfrm>
          <a:prstGeom prst="rect">
            <a:avLst/>
          </a:prstGeom>
          <a:blipFill>
            <a:blip r:embed="rId3"/>
            <a:stretch>
              <a:fillRect/>
            </a:stretch>
          </a:blipFill>
        </p:spPr>
      </p:sp>
    </p:spTree>
    <p:extLst>
      <p:ext uri="{BB962C8B-B14F-4D97-AF65-F5344CB8AC3E}">
        <p14:creationId xmlns:p14="http://schemas.microsoft.com/office/powerpoint/2010/main" val="29693851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9" name="Text Placeholder 8"/>
          <p:cNvSpPr>
            <a:spLocks noGrp="1"/>
          </p:cNvSpPr>
          <p:nvPr>
            <p:ph type="body" idx="1"/>
          </p:nvPr>
        </p:nvSpPr>
        <p:spPr>
          <a:xfrm>
            <a:off x="1043491" y="2323651"/>
            <a:ext cx="7056901" cy="3508977"/>
          </a:xfrm>
        </p:spPr>
        <p:txBody>
          <a:bodyPr/>
          <a:lstStyle/>
          <a:p>
            <a:pPr>
              <a:lnSpc>
                <a:spcPct val="150000"/>
              </a:lnSpc>
            </a:pPr>
            <a:r>
              <a:rPr lang="en-US" altLang="zh-CN" dirty="0" smtClean="0">
                <a:latin typeface="helvetica" pitchFamily="34" charset="0"/>
                <a:cs typeface="helvetica" pitchFamily="34" charset="0"/>
              </a:rPr>
              <a:t>Case study:</a:t>
            </a:r>
          </a:p>
          <a:p>
            <a:pPr lvl="1">
              <a:lnSpc>
                <a:spcPct val="150000"/>
              </a:lnSpc>
            </a:pPr>
            <a:r>
              <a:rPr lang="en-US" altLang="zh-CN" dirty="0" smtClean="0">
                <a:latin typeface="helvetica" pitchFamily="34" charset="0"/>
                <a:cs typeface="helvetica" pitchFamily="34" charset="0"/>
              </a:rPr>
              <a:t>Baggage tugs</a:t>
            </a:r>
          </a:p>
          <a:p>
            <a:pPr lvl="2">
              <a:lnSpc>
                <a:spcPct val="150000"/>
              </a:lnSpc>
            </a:pPr>
            <a:r>
              <a:rPr lang="en-US" altLang="zh-CN" dirty="0" smtClean="0">
                <a:latin typeface="helvetica" pitchFamily="34" charset="0"/>
                <a:cs typeface="helvetica" pitchFamily="34" charset="0"/>
              </a:rPr>
              <a:t>Target indicator: </a:t>
            </a:r>
            <a:r>
              <a:rPr lang="en-US" altLang="zh-CN" dirty="0" err="1" smtClean="0">
                <a:latin typeface="helvetica" pitchFamily="34" charset="0"/>
                <a:cs typeface="helvetica" pitchFamily="34" charset="0"/>
              </a:rPr>
              <a:t>NOx</a:t>
            </a:r>
            <a:endParaRPr lang="en-US" altLang="zh-CN" dirty="0" smtClean="0">
              <a:latin typeface="helvetica" pitchFamily="34" charset="0"/>
              <a:cs typeface="helvetica" pitchFamily="34" charset="0"/>
            </a:endParaRPr>
          </a:p>
          <a:p>
            <a:pPr lvl="2">
              <a:lnSpc>
                <a:spcPct val="150000"/>
              </a:lnSpc>
            </a:pPr>
            <a:r>
              <a:rPr lang="en-US" altLang="zh-CN" dirty="0" smtClean="0">
                <a:latin typeface="helvetica" pitchFamily="34" charset="0"/>
                <a:cs typeface="helvetica" pitchFamily="34" charset="0"/>
              </a:rPr>
              <a:t>Alternatives: diesel (current), electric (proposed)</a:t>
            </a:r>
            <a:endParaRPr lang="zh-CN" altLang="en-US" dirty="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altLang="zh-CN" sz="3000" b="1" i="1" dirty="0">
                <a:solidFill>
                  <a:srgbClr val="94C600"/>
                </a:solidFill>
              </a:rPr>
              <a:t>Decision process – </a:t>
            </a:r>
            <a:r>
              <a:rPr lang="en" altLang="zh-CN" sz="3000" b="1" i="1" dirty="0" smtClean="0">
                <a:solidFill>
                  <a:srgbClr val="94C600"/>
                </a:solidFill>
              </a:rPr>
              <a:t>choose alternatives</a:t>
            </a:r>
            <a:endParaRPr lang="en" altLang="zh-CN" sz="3000" b="1" i="1" dirty="0">
              <a:solidFill>
                <a:srgbClr val="94C600"/>
              </a:solidFill>
            </a:endParaRPr>
          </a:p>
        </p:txBody>
      </p:sp>
      <p:sp>
        <p:nvSpPr>
          <p:cNvPr id="12" name="Shape 434"/>
          <p:cNvSpPr/>
          <p:nvPr/>
        </p:nvSpPr>
        <p:spPr>
          <a:xfrm>
            <a:off x="6934200" y="4876800"/>
            <a:ext cx="1571625" cy="1502473"/>
          </a:xfrm>
          <a:prstGeom prst="rect">
            <a:avLst/>
          </a:prstGeom>
          <a:blipFill>
            <a:blip r:embed="rId3"/>
            <a:stretch>
              <a:fillRect/>
            </a:stretch>
          </a:blipFill>
        </p:spPr>
      </p:sp>
    </p:spTree>
    <p:extLst>
      <p:ext uri="{BB962C8B-B14F-4D97-AF65-F5344CB8AC3E}">
        <p14:creationId xmlns:p14="http://schemas.microsoft.com/office/powerpoint/2010/main" val="29218107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altLang="zh-CN" sz="3000" b="1" i="1" dirty="0">
                <a:solidFill>
                  <a:srgbClr val="94C600"/>
                </a:solidFill>
              </a:rPr>
              <a:t>Decision process – </a:t>
            </a:r>
            <a:r>
              <a:rPr lang="en" altLang="zh-CN" sz="3000" b="1" i="1" dirty="0" smtClean="0">
                <a:solidFill>
                  <a:srgbClr val="94C600"/>
                </a:solidFill>
              </a:rPr>
              <a:t>collect data</a:t>
            </a:r>
            <a:endParaRPr lang="en" altLang="zh-CN" sz="3000" b="1" i="1" dirty="0">
              <a:solidFill>
                <a:srgbClr val="94C600"/>
              </a:solidFill>
            </a:endParaRPr>
          </a:p>
        </p:txBody>
      </p:sp>
      <p:sp>
        <p:nvSpPr>
          <p:cNvPr id="12" name="Shape 434"/>
          <p:cNvSpPr/>
          <p:nvPr/>
        </p:nvSpPr>
        <p:spPr>
          <a:xfrm>
            <a:off x="7596336" y="5517232"/>
            <a:ext cx="909489" cy="862041"/>
          </a:xfrm>
          <a:prstGeom prst="rect">
            <a:avLst/>
          </a:prstGeom>
          <a:blipFill>
            <a:blip r:embed="rId3"/>
            <a:stretch>
              <a:fillRect/>
            </a:stretch>
          </a:blipFill>
        </p:spPr>
      </p:sp>
      <p:sp>
        <p:nvSpPr>
          <p:cNvPr id="7" name="Text Placeholder 8"/>
          <p:cNvSpPr txBox="1">
            <a:spLocks/>
          </p:cNvSpPr>
          <p:nvPr/>
        </p:nvSpPr>
        <p:spPr>
          <a:xfrm>
            <a:off x="1043491" y="2323651"/>
            <a:ext cx="7056901" cy="1969445"/>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342900" marR="0" indent="-209550" algn="l" rtl="0">
              <a:lnSpc>
                <a:spcPct val="100000"/>
              </a:lnSpc>
              <a:spcBef>
                <a:spcPts val="480"/>
              </a:spcBef>
              <a:spcAft>
                <a:spcPts val="0"/>
              </a:spcAft>
              <a:buClr>
                <a:schemeClr val="accent1"/>
              </a:buClr>
              <a:buFont typeface="Arial"/>
              <a:buChar char="•"/>
              <a:defRPr sz="2400" b="0" i="0" u="none" strike="noStrike" cap="none" baseline="0">
                <a:solidFill>
                  <a:schemeClr val="dk2"/>
                </a:solidFill>
                <a:latin typeface="Arial"/>
                <a:ea typeface="Arial"/>
                <a:cs typeface="Arial"/>
                <a:sym typeface="Arial"/>
                <a:rtl val="0"/>
              </a:defRPr>
            </a:lvl1pPr>
            <a:lvl2pPr marL="640080" marR="0" indent="-220980" algn="l" rtl="0">
              <a:lnSpc>
                <a:spcPct val="100000"/>
              </a:lnSpc>
              <a:spcBef>
                <a:spcPts val="440"/>
              </a:spcBef>
              <a:spcAft>
                <a:spcPts val="0"/>
              </a:spcAft>
              <a:buClr>
                <a:schemeClr val="accent1"/>
              </a:buClr>
              <a:buFont typeface="Arial"/>
              <a:buChar char="•"/>
              <a:defRPr sz="2200" b="0" i="0" u="none" strike="noStrike" cap="none" baseline="0">
                <a:solidFill>
                  <a:schemeClr val="dk2"/>
                </a:solidFill>
                <a:latin typeface="Arial"/>
                <a:ea typeface="Arial"/>
                <a:cs typeface="Arial"/>
                <a:sym typeface="Arial"/>
                <a:rtl val="0"/>
              </a:defRPr>
            </a:lvl2pPr>
            <a:lvl3pPr marL="914400" marR="0" indent="-171450" algn="l" rtl="0">
              <a:lnSpc>
                <a:spcPct val="100000"/>
              </a:lnSpc>
              <a:spcBef>
                <a:spcPts val="400"/>
              </a:spcBef>
              <a:spcAft>
                <a:spcPts val="0"/>
              </a:spcAft>
              <a:buClr>
                <a:schemeClr val="accent1"/>
              </a:buClr>
              <a:buFont typeface="Arial"/>
              <a:buChar char="•"/>
              <a:defRPr sz="2000" b="0" i="0" u="none" strike="noStrike" cap="none" baseline="0">
                <a:solidFill>
                  <a:schemeClr val="dk2"/>
                </a:solidFill>
                <a:latin typeface="Arial"/>
                <a:ea typeface="Arial"/>
                <a:cs typeface="Arial"/>
                <a:sym typeface="Arial"/>
                <a:rtl val="0"/>
              </a:defRPr>
            </a:lvl3pPr>
            <a:lvl4pPr marL="1124712" marR="0" indent="-184911" algn="l" rtl="0">
              <a:lnSpc>
                <a:spcPct val="100000"/>
              </a:lnSpc>
              <a:spcBef>
                <a:spcPts val="360"/>
              </a:spcBef>
              <a:spcAft>
                <a:spcPts val="0"/>
              </a:spcAft>
              <a:buClr>
                <a:schemeClr val="accent1"/>
              </a:buClr>
              <a:buFont typeface="Arial"/>
              <a:buChar char="•"/>
              <a:defRPr sz="1800" b="0" i="0" u="none" strike="noStrike" cap="none" baseline="0">
                <a:solidFill>
                  <a:schemeClr val="dk2"/>
                </a:solidFill>
                <a:latin typeface="Arial"/>
                <a:ea typeface="Arial"/>
                <a:cs typeface="Arial"/>
                <a:sym typeface="Arial"/>
                <a:rtl val="0"/>
              </a:defRPr>
            </a:lvl4pPr>
            <a:lvl5pPr marL="1325880" marR="0" indent="-186055" algn="l" rtl="0">
              <a:lnSpc>
                <a:spcPct val="100000"/>
              </a:lnSpc>
              <a:spcBef>
                <a:spcPts val="320"/>
              </a:spcBef>
              <a:spcAft>
                <a:spcPts val="0"/>
              </a:spcAft>
              <a:buClr>
                <a:schemeClr val="accent1"/>
              </a:buClr>
              <a:buFont typeface="Arial"/>
              <a:buChar char="•"/>
              <a:defRPr sz="1600" b="0" i="0" u="none" strike="noStrike" cap="none" baseline="0">
                <a:solidFill>
                  <a:schemeClr val="dk2"/>
                </a:solidFill>
                <a:latin typeface="Arial"/>
                <a:ea typeface="Arial"/>
                <a:cs typeface="Arial"/>
                <a:sym typeface="Arial"/>
                <a:rtl val="0"/>
              </a:defRPr>
            </a:lvl5pPr>
            <a:lvl6pPr marL="1517904" marR="0" indent="-193928" algn="l" rtl="0">
              <a:lnSpc>
                <a:spcPct val="100000"/>
              </a:lnSpc>
              <a:spcBef>
                <a:spcPts val="280"/>
              </a:spcBef>
              <a:spcAft>
                <a:spcPts val="0"/>
              </a:spcAft>
              <a:buClr>
                <a:schemeClr val="accent1"/>
              </a:buClr>
              <a:buFont typeface="Arial"/>
              <a:buChar char="•"/>
              <a:defRPr sz="1400" b="0" i="0" u="none" strike="noStrike" cap="none" baseline="0">
                <a:solidFill>
                  <a:schemeClr val="dk2"/>
                </a:solidFill>
                <a:latin typeface="Arial"/>
                <a:ea typeface="Arial"/>
                <a:cs typeface="Arial"/>
                <a:sym typeface="Arial"/>
                <a:rtl val="0"/>
              </a:defRPr>
            </a:lvl6pPr>
            <a:lvl7pPr marL="1719072" marR="0" indent="-191897" algn="l" rtl="0">
              <a:lnSpc>
                <a:spcPct val="100000"/>
              </a:lnSpc>
              <a:spcBef>
                <a:spcPts val="280"/>
              </a:spcBef>
              <a:spcAft>
                <a:spcPts val="0"/>
              </a:spcAft>
              <a:buClr>
                <a:schemeClr val="accent1"/>
              </a:buClr>
              <a:buFont typeface="Arial"/>
              <a:buChar char="•"/>
              <a:defRPr sz="1400" b="0" i="0" u="none" strike="noStrike" cap="none" baseline="0">
                <a:solidFill>
                  <a:schemeClr val="dk2"/>
                </a:solidFill>
                <a:latin typeface="Arial"/>
                <a:ea typeface="Arial"/>
                <a:cs typeface="Arial"/>
                <a:sym typeface="Arial"/>
                <a:rtl val="0"/>
              </a:defRPr>
            </a:lvl7pPr>
            <a:lvl8pPr marL="1920240" marR="0" indent="-189864" algn="l" rtl="0">
              <a:lnSpc>
                <a:spcPct val="100000"/>
              </a:lnSpc>
              <a:spcBef>
                <a:spcPts val="280"/>
              </a:spcBef>
              <a:spcAft>
                <a:spcPts val="0"/>
              </a:spcAft>
              <a:buClr>
                <a:schemeClr val="accent1"/>
              </a:buClr>
              <a:buFont typeface="Arial"/>
              <a:buChar char="•"/>
              <a:defRPr sz="1400" b="0" i="0" u="none" strike="noStrike" cap="none" baseline="0">
                <a:solidFill>
                  <a:schemeClr val="dk2"/>
                </a:solidFill>
                <a:latin typeface="Arial"/>
                <a:ea typeface="Arial"/>
                <a:cs typeface="Arial"/>
                <a:sym typeface="Arial"/>
                <a:rtl val="0"/>
              </a:defRPr>
            </a:lvl8pPr>
            <a:lvl9pPr marL="2121408" marR="0" indent="-187832" algn="l" rtl="0">
              <a:lnSpc>
                <a:spcPct val="100000"/>
              </a:lnSpc>
              <a:spcBef>
                <a:spcPts val="280"/>
              </a:spcBef>
              <a:spcAft>
                <a:spcPts val="0"/>
              </a:spcAft>
              <a:buClr>
                <a:schemeClr val="accent1"/>
              </a:buClr>
              <a:buFont typeface="Arial"/>
              <a:buChar char="•"/>
              <a:defRPr sz="1400" b="0" i="0" u="none" strike="noStrike" cap="none" baseline="0">
                <a:solidFill>
                  <a:schemeClr val="dk2"/>
                </a:solidFill>
                <a:latin typeface="Arial"/>
                <a:ea typeface="Arial"/>
                <a:cs typeface="Arial"/>
                <a:sym typeface="Arial"/>
                <a:rtl val="0"/>
              </a:defRPr>
            </a:lvl9pPr>
          </a:lstStyle>
          <a:p>
            <a:pPr>
              <a:lnSpc>
                <a:spcPct val="200000"/>
              </a:lnSpc>
              <a:buClr>
                <a:srgbClr val="94C600"/>
              </a:buClr>
            </a:pPr>
            <a:r>
              <a:rPr lang="en-US" altLang="zh-CN" dirty="0" smtClean="0">
                <a:solidFill>
                  <a:srgbClr val="3E3D2D"/>
                </a:solidFill>
                <a:latin typeface="helvetica" pitchFamily="34" charset="0"/>
                <a:cs typeface="helvetica" pitchFamily="34" charset="0"/>
              </a:rPr>
              <a:t>Current programs’ calculations</a:t>
            </a:r>
          </a:p>
          <a:p>
            <a:pPr>
              <a:lnSpc>
                <a:spcPct val="200000"/>
              </a:lnSpc>
              <a:buClr>
                <a:srgbClr val="94C600"/>
              </a:buClr>
            </a:pPr>
            <a:r>
              <a:rPr lang="en-US" altLang="zh-CN" dirty="0" smtClean="0">
                <a:solidFill>
                  <a:srgbClr val="3E3D2D"/>
                </a:solidFill>
                <a:latin typeface="helvetica" pitchFamily="34" charset="0"/>
                <a:cs typeface="helvetica" pitchFamily="34" charset="0"/>
              </a:rPr>
              <a:t>What they are missing</a:t>
            </a:r>
          </a:p>
          <a:p>
            <a:pPr>
              <a:lnSpc>
                <a:spcPct val="200000"/>
              </a:lnSpc>
              <a:buClr>
                <a:srgbClr val="94C600"/>
              </a:buClr>
            </a:pPr>
            <a:r>
              <a:rPr lang="en-US" altLang="zh-CN" dirty="0" smtClean="0">
                <a:solidFill>
                  <a:srgbClr val="3E3D2D"/>
                </a:solidFill>
                <a:latin typeface="helvetica" pitchFamily="34" charset="0"/>
                <a:cs typeface="helvetica" pitchFamily="34" charset="0"/>
              </a:rPr>
              <a:t>Our calculations</a:t>
            </a:r>
            <a:endParaRPr lang="zh-CN" altLang="en-US" dirty="0">
              <a:solidFill>
                <a:srgbClr val="3E3D2D"/>
              </a:solidFill>
              <a:latin typeface="helvetica" pitchFamily="34" charset="0"/>
              <a:cs typeface="helvetica" pitchFamily="34" charset="0"/>
            </a:endParaRPr>
          </a:p>
        </p:txBody>
      </p:sp>
    </p:spTree>
    <p:extLst>
      <p:ext uri="{BB962C8B-B14F-4D97-AF65-F5344CB8AC3E}">
        <p14:creationId xmlns:p14="http://schemas.microsoft.com/office/powerpoint/2010/main" val="56864630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altLang="zh-CN" sz="3000" b="1" i="1" dirty="0">
                <a:solidFill>
                  <a:srgbClr val="94C600"/>
                </a:solidFill>
              </a:rPr>
              <a:t>Decision process – </a:t>
            </a:r>
            <a:r>
              <a:rPr lang="en" altLang="zh-CN" sz="3000" b="1" i="1" dirty="0" smtClean="0">
                <a:solidFill>
                  <a:srgbClr val="94C600"/>
                </a:solidFill>
              </a:rPr>
              <a:t>collect data</a:t>
            </a:r>
            <a:endParaRPr lang="en" altLang="zh-CN" sz="3000" b="1" i="1" dirty="0">
              <a:solidFill>
                <a:srgbClr val="94C600"/>
              </a:solidFill>
            </a:endParaRPr>
          </a:p>
        </p:txBody>
      </p:sp>
      <p:sp>
        <p:nvSpPr>
          <p:cNvPr id="12" name="Shape 434"/>
          <p:cNvSpPr/>
          <p:nvPr/>
        </p:nvSpPr>
        <p:spPr>
          <a:xfrm>
            <a:off x="7596336" y="5517232"/>
            <a:ext cx="909489" cy="862041"/>
          </a:xfrm>
          <a:prstGeom prst="rect">
            <a:avLst/>
          </a:prstGeom>
          <a:blipFill>
            <a:blip r:embed="rId3"/>
            <a:stretch>
              <a:fillRect/>
            </a:stretch>
          </a:blipFill>
        </p:spPr>
      </p:sp>
      <p:sp>
        <p:nvSpPr>
          <p:cNvPr id="7" name="Text Placeholder 8"/>
          <p:cNvSpPr txBox="1">
            <a:spLocks/>
          </p:cNvSpPr>
          <p:nvPr/>
        </p:nvSpPr>
        <p:spPr>
          <a:xfrm>
            <a:off x="1043491" y="2323651"/>
            <a:ext cx="7056901" cy="385269"/>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342900" marR="0" indent="-209550" algn="l" rtl="0">
              <a:lnSpc>
                <a:spcPct val="100000"/>
              </a:lnSpc>
              <a:spcBef>
                <a:spcPts val="480"/>
              </a:spcBef>
              <a:spcAft>
                <a:spcPts val="0"/>
              </a:spcAft>
              <a:buClr>
                <a:schemeClr val="accent1"/>
              </a:buClr>
              <a:buFont typeface="Arial"/>
              <a:buChar char="•"/>
              <a:defRPr sz="2400" b="0" i="0" u="none" strike="noStrike" cap="none" baseline="0">
                <a:solidFill>
                  <a:schemeClr val="dk2"/>
                </a:solidFill>
                <a:latin typeface="Arial"/>
                <a:ea typeface="Arial"/>
                <a:cs typeface="Arial"/>
                <a:sym typeface="Arial"/>
                <a:rtl val="0"/>
              </a:defRPr>
            </a:lvl1pPr>
            <a:lvl2pPr marL="640080" marR="0" indent="-220980" algn="l" rtl="0">
              <a:lnSpc>
                <a:spcPct val="100000"/>
              </a:lnSpc>
              <a:spcBef>
                <a:spcPts val="440"/>
              </a:spcBef>
              <a:spcAft>
                <a:spcPts val="0"/>
              </a:spcAft>
              <a:buClr>
                <a:schemeClr val="accent1"/>
              </a:buClr>
              <a:buFont typeface="Arial"/>
              <a:buChar char="•"/>
              <a:defRPr sz="2200" b="0" i="0" u="none" strike="noStrike" cap="none" baseline="0">
                <a:solidFill>
                  <a:schemeClr val="dk2"/>
                </a:solidFill>
                <a:latin typeface="Arial"/>
                <a:ea typeface="Arial"/>
                <a:cs typeface="Arial"/>
                <a:sym typeface="Arial"/>
                <a:rtl val="0"/>
              </a:defRPr>
            </a:lvl2pPr>
            <a:lvl3pPr marL="914400" marR="0" indent="-171450" algn="l" rtl="0">
              <a:lnSpc>
                <a:spcPct val="100000"/>
              </a:lnSpc>
              <a:spcBef>
                <a:spcPts val="400"/>
              </a:spcBef>
              <a:spcAft>
                <a:spcPts val="0"/>
              </a:spcAft>
              <a:buClr>
                <a:schemeClr val="accent1"/>
              </a:buClr>
              <a:buFont typeface="Arial"/>
              <a:buChar char="•"/>
              <a:defRPr sz="2000" b="0" i="0" u="none" strike="noStrike" cap="none" baseline="0">
                <a:solidFill>
                  <a:schemeClr val="dk2"/>
                </a:solidFill>
                <a:latin typeface="Arial"/>
                <a:ea typeface="Arial"/>
                <a:cs typeface="Arial"/>
                <a:sym typeface="Arial"/>
                <a:rtl val="0"/>
              </a:defRPr>
            </a:lvl3pPr>
            <a:lvl4pPr marL="1124712" marR="0" indent="-184911" algn="l" rtl="0">
              <a:lnSpc>
                <a:spcPct val="100000"/>
              </a:lnSpc>
              <a:spcBef>
                <a:spcPts val="360"/>
              </a:spcBef>
              <a:spcAft>
                <a:spcPts val="0"/>
              </a:spcAft>
              <a:buClr>
                <a:schemeClr val="accent1"/>
              </a:buClr>
              <a:buFont typeface="Arial"/>
              <a:buChar char="•"/>
              <a:defRPr sz="1800" b="0" i="0" u="none" strike="noStrike" cap="none" baseline="0">
                <a:solidFill>
                  <a:schemeClr val="dk2"/>
                </a:solidFill>
                <a:latin typeface="Arial"/>
                <a:ea typeface="Arial"/>
                <a:cs typeface="Arial"/>
                <a:sym typeface="Arial"/>
                <a:rtl val="0"/>
              </a:defRPr>
            </a:lvl4pPr>
            <a:lvl5pPr marL="1325880" marR="0" indent="-186055" algn="l" rtl="0">
              <a:lnSpc>
                <a:spcPct val="100000"/>
              </a:lnSpc>
              <a:spcBef>
                <a:spcPts val="320"/>
              </a:spcBef>
              <a:spcAft>
                <a:spcPts val="0"/>
              </a:spcAft>
              <a:buClr>
                <a:schemeClr val="accent1"/>
              </a:buClr>
              <a:buFont typeface="Arial"/>
              <a:buChar char="•"/>
              <a:defRPr sz="1600" b="0" i="0" u="none" strike="noStrike" cap="none" baseline="0">
                <a:solidFill>
                  <a:schemeClr val="dk2"/>
                </a:solidFill>
                <a:latin typeface="Arial"/>
                <a:ea typeface="Arial"/>
                <a:cs typeface="Arial"/>
                <a:sym typeface="Arial"/>
                <a:rtl val="0"/>
              </a:defRPr>
            </a:lvl5pPr>
            <a:lvl6pPr marL="1517904" marR="0" indent="-193928" algn="l" rtl="0">
              <a:lnSpc>
                <a:spcPct val="100000"/>
              </a:lnSpc>
              <a:spcBef>
                <a:spcPts val="280"/>
              </a:spcBef>
              <a:spcAft>
                <a:spcPts val="0"/>
              </a:spcAft>
              <a:buClr>
                <a:schemeClr val="accent1"/>
              </a:buClr>
              <a:buFont typeface="Arial"/>
              <a:buChar char="•"/>
              <a:defRPr sz="1400" b="0" i="0" u="none" strike="noStrike" cap="none" baseline="0">
                <a:solidFill>
                  <a:schemeClr val="dk2"/>
                </a:solidFill>
                <a:latin typeface="Arial"/>
                <a:ea typeface="Arial"/>
                <a:cs typeface="Arial"/>
                <a:sym typeface="Arial"/>
                <a:rtl val="0"/>
              </a:defRPr>
            </a:lvl6pPr>
            <a:lvl7pPr marL="1719072" marR="0" indent="-191897" algn="l" rtl="0">
              <a:lnSpc>
                <a:spcPct val="100000"/>
              </a:lnSpc>
              <a:spcBef>
                <a:spcPts val="280"/>
              </a:spcBef>
              <a:spcAft>
                <a:spcPts val="0"/>
              </a:spcAft>
              <a:buClr>
                <a:schemeClr val="accent1"/>
              </a:buClr>
              <a:buFont typeface="Arial"/>
              <a:buChar char="•"/>
              <a:defRPr sz="1400" b="0" i="0" u="none" strike="noStrike" cap="none" baseline="0">
                <a:solidFill>
                  <a:schemeClr val="dk2"/>
                </a:solidFill>
                <a:latin typeface="Arial"/>
                <a:ea typeface="Arial"/>
                <a:cs typeface="Arial"/>
                <a:sym typeface="Arial"/>
                <a:rtl val="0"/>
              </a:defRPr>
            </a:lvl7pPr>
            <a:lvl8pPr marL="1920240" marR="0" indent="-189864" algn="l" rtl="0">
              <a:lnSpc>
                <a:spcPct val="100000"/>
              </a:lnSpc>
              <a:spcBef>
                <a:spcPts val="280"/>
              </a:spcBef>
              <a:spcAft>
                <a:spcPts val="0"/>
              </a:spcAft>
              <a:buClr>
                <a:schemeClr val="accent1"/>
              </a:buClr>
              <a:buFont typeface="Arial"/>
              <a:buChar char="•"/>
              <a:defRPr sz="1400" b="0" i="0" u="none" strike="noStrike" cap="none" baseline="0">
                <a:solidFill>
                  <a:schemeClr val="dk2"/>
                </a:solidFill>
                <a:latin typeface="Arial"/>
                <a:ea typeface="Arial"/>
                <a:cs typeface="Arial"/>
                <a:sym typeface="Arial"/>
                <a:rtl val="0"/>
              </a:defRPr>
            </a:lvl8pPr>
            <a:lvl9pPr marL="2121408" marR="0" indent="-187832" algn="l" rtl="0">
              <a:lnSpc>
                <a:spcPct val="100000"/>
              </a:lnSpc>
              <a:spcBef>
                <a:spcPts val="280"/>
              </a:spcBef>
              <a:spcAft>
                <a:spcPts val="0"/>
              </a:spcAft>
              <a:buClr>
                <a:schemeClr val="accent1"/>
              </a:buClr>
              <a:buFont typeface="Arial"/>
              <a:buChar char="•"/>
              <a:defRPr sz="1400" b="0" i="0" u="none" strike="noStrike" cap="none" baseline="0">
                <a:solidFill>
                  <a:schemeClr val="dk2"/>
                </a:solidFill>
                <a:latin typeface="Arial"/>
                <a:ea typeface="Arial"/>
                <a:cs typeface="Arial"/>
                <a:sym typeface="Arial"/>
                <a:rtl val="0"/>
              </a:defRPr>
            </a:lvl9pPr>
          </a:lstStyle>
          <a:p>
            <a:pPr marL="133350" indent="0">
              <a:buClr>
                <a:srgbClr val="94C600"/>
              </a:buClr>
              <a:buFont typeface="Arial"/>
              <a:buNone/>
            </a:pPr>
            <a:r>
              <a:rPr lang="en-US" altLang="zh-CN" smtClean="0">
                <a:solidFill>
                  <a:srgbClr val="3E3D2D"/>
                </a:solidFill>
                <a:latin typeface="helvetica" pitchFamily="34" charset="0"/>
                <a:cs typeface="helvetica" pitchFamily="34" charset="0"/>
              </a:rPr>
              <a:t>Sample calculation from Carl Moyer Program</a:t>
            </a:r>
            <a:endParaRPr lang="zh-CN" altLang="en-US" dirty="0">
              <a:solidFill>
                <a:srgbClr val="3E3D2D"/>
              </a:solidFill>
              <a:latin typeface="helvetica" pitchFamily="34" charset="0"/>
              <a:cs typeface="helvetica"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043" y="3140968"/>
            <a:ext cx="7915796" cy="121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502" y="4352128"/>
            <a:ext cx="7766967" cy="622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164398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altLang="zh-CN" sz="3000" b="1" i="1" dirty="0">
                <a:solidFill>
                  <a:srgbClr val="94C600"/>
                </a:solidFill>
              </a:rPr>
              <a:t>Decision process – </a:t>
            </a:r>
            <a:r>
              <a:rPr lang="en" altLang="zh-CN" sz="3000" b="1" i="1" dirty="0" smtClean="0">
                <a:solidFill>
                  <a:srgbClr val="94C600"/>
                </a:solidFill>
              </a:rPr>
              <a:t>collect data</a:t>
            </a:r>
            <a:endParaRPr lang="en" altLang="zh-CN" sz="3000" b="1" i="1" dirty="0">
              <a:solidFill>
                <a:srgbClr val="94C600"/>
              </a:solidFill>
            </a:endParaRPr>
          </a:p>
        </p:txBody>
      </p:sp>
      <p:sp>
        <p:nvSpPr>
          <p:cNvPr id="12" name="Shape 434"/>
          <p:cNvSpPr/>
          <p:nvPr/>
        </p:nvSpPr>
        <p:spPr>
          <a:xfrm>
            <a:off x="7596336" y="5517232"/>
            <a:ext cx="909489" cy="862041"/>
          </a:xfrm>
          <a:prstGeom prst="rect">
            <a:avLst/>
          </a:prstGeom>
          <a:blipFill>
            <a:blip r:embed="rId3"/>
            <a:stretch>
              <a:fillRect/>
            </a:stretch>
          </a:blipFill>
        </p:spPr>
      </p:sp>
      <p:sp>
        <p:nvSpPr>
          <p:cNvPr id="7" name="Text Placeholder 8"/>
          <p:cNvSpPr txBox="1">
            <a:spLocks/>
          </p:cNvSpPr>
          <p:nvPr/>
        </p:nvSpPr>
        <p:spPr>
          <a:xfrm>
            <a:off x="1043491" y="2323651"/>
            <a:ext cx="7056901" cy="385269"/>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342900" marR="0" indent="-209550" algn="l" rtl="0">
              <a:lnSpc>
                <a:spcPct val="100000"/>
              </a:lnSpc>
              <a:spcBef>
                <a:spcPts val="480"/>
              </a:spcBef>
              <a:spcAft>
                <a:spcPts val="0"/>
              </a:spcAft>
              <a:buClr>
                <a:schemeClr val="accent1"/>
              </a:buClr>
              <a:buFont typeface="Arial"/>
              <a:buChar char="•"/>
              <a:defRPr sz="2400" b="0" i="0" u="none" strike="noStrike" cap="none" baseline="0">
                <a:solidFill>
                  <a:schemeClr val="dk2"/>
                </a:solidFill>
                <a:latin typeface="Arial"/>
                <a:ea typeface="Arial"/>
                <a:cs typeface="Arial"/>
                <a:sym typeface="Arial"/>
                <a:rtl val="0"/>
              </a:defRPr>
            </a:lvl1pPr>
            <a:lvl2pPr marL="640080" marR="0" indent="-220980" algn="l" rtl="0">
              <a:lnSpc>
                <a:spcPct val="100000"/>
              </a:lnSpc>
              <a:spcBef>
                <a:spcPts val="440"/>
              </a:spcBef>
              <a:spcAft>
                <a:spcPts val="0"/>
              </a:spcAft>
              <a:buClr>
                <a:schemeClr val="accent1"/>
              </a:buClr>
              <a:buFont typeface="Arial"/>
              <a:buChar char="•"/>
              <a:defRPr sz="2200" b="0" i="0" u="none" strike="noStrike" cap="none" baseline="0">
                <a:solidFill>
                  <a:schemeClr val="dk2"/>
                </a:solidFill>
                <a:latin typeface="Arial"/>
                <a:ea typeface="Arial"/>
                <a:cs typeface="Arial"/>
                <a:sym typeface="Arial"/>
                <a:rtl val="0"/>
              </a:defRPr>
            </a:lvl2pPr>
            <a:lvl3pPr marL="914400" marR="0" indent="-171450" algn="l" rtl="0">
              <a:lnSpc>
                <a:spcPct val="100000"/>
              </a:lnSpc>
              <a:spcBef>
                <a:spcPts val="400"/>
              </a:spcBef>
              <a:spcAft>
                <a:spcPts val="0"/>
              </a:spcAft>
              <a:buClr>
                <a:schemeClr val="accent1"/>
              </a:buClr>
              <a:buFont typeface="Arial"/>
              <a:buChar char="•"/>
              <a:defRPr sz="2000" b="0" i="0" u="none" strike="noStrike" cap="none" baseline="0">
                <a:solidFill>
                  <a:schemeClr val="dk2"/>
                </a:solidFill>
                <a:latin typeface="Arial"/>
                <a:ea typeface="Arial"/>
                <a:cs typeface="Arial"/>
                <a:sym typeface="Arial"/>
                <a:rtl val="0"/>
              </a:defRPr>
            </a:lvl3pPr>
            <a:lvl4pPr marL="1124712" marR="0" indent="-184911" algn="l" rtl="0">
              <a:lnSpc>
                <a:spcPct val="100000"/>
              </a:lnSpc>
              <a:spcBef>
                <a:spcPts val="360"/>
              </a:spcBef>
              <a:spcAft>
                <a:spcPts val="0"/>
              </a:spcAft>
              <a:buClr>
                <a:schemeClr val="accent1"/>
              </a:buClr>
              <a:buFont typeface="Arial"/>
              <a:buChar char="•"/>
              <a:defRPr sz="1800" b="0" i="0" u="none" strike="noStrike" cap="none" baseline="0">
                <a:solidFill>
                  <a:schemeClr val="dk2"/>
                </a:solidFill>
                <a:latin typeface="Arial"/>
                <a:ea typeface="Arial"/>
                <a:cs typeface="Arial"/>
                <a:sym typeface="Arial"/>
                <a:rtl val="0"/>
              </a:defRPr>
            </a:lvl4pPr>
            <a:lvl5pPr marL="1325880" marR="0" indent="-186055" algn="l" rtl="0">
              <a:lnSpc>
                <a:spcPct val="100000"/>
              </a:lnSpc>
              <a:spcBef>
                <a:spcPts val="320"/>
              </a:spcBef>
              <a:spcAft>
                <a:spcPts val="0"/>
              </a:spcAft>
              <a:buClr>
                <a:schemeClr val="accent1"/>
              </a:buClr>
              <a:buFont typeface="Arial"/>
              <a:buChar char="•"/>
              <a:defRPr sz="1600" b="0" i="0" u="none" strike="noStrike" cap="none" baseline="0">
                <a:solidFill>
                  <a:schemeClr val="dk2"/>
                </a:solidFill>
                <a:latin typeface="Arial"/>
                <a:ea typeface="Arial"/>
                <a:cs typeface="Arial"/>
                <a:sym typeface="Arial"/>
                <a:rtl val="0"/>
              </a:defRPr>
            </a:lvl5pPr>
            <a:lvl6pPr marL="1517904" marR="0" indent="-193928" algn="l" rtl="0">
              <a:lnSpc>
                <a:spcPct val="100000"/>
              </a:lnSpc>
              <a:spcBef>
                <a:spcPts val="280"/>
              </a:spcBef>
              <a:spcAft>
                <a:spcPts val="0"/>
              </a:spcAft>
              <a:buClr>
                <a:schemeClr val="accent1"/>
              </a:buClr>
              <a:buFont typeface="Arial"/>
              <a:buChar char="•"/>
              <a:defRPr sz="1400" b="0" i="0" u="none" strike="noStrike" cap="none" baseline="0">
                <a:solidFill>
                  <a:schemeClr val="dk2"/>
                </a:solidFill>
                <a:latin typeface="Arial"/>
                <a:ea typeface="Arial"/>
                <a:cs typeface="Arial"/>
                <a:sym typeface="Arial"/>
                <a:rtl val="0"/>
              </a:defRPr>
            </a:lvl6pPr>
            <a:lvl7pPr marL="1719072" marR="0" indent="-191897" algn="l" rtl="0">
              <a:lnSpc>
                <a:spcPct val="100000"/>
              </a:lnSpc>
              <a:spcBef>
                <a:spcPts val="280"/>
              </a:spcBef>
              <a:spcAft>
                <a:spcPts val="0"/>
              </a:spcAft>
              <a:buClr>
                <a:schemeClr val="accent1"/>
              </a:buClr>
              <a:buFont typeface="Arial"/>
              <a:buChar char="•"/>
              <a:defRPr sz="1400" b="0" i="0" u="none" strike="noStrike" cap="none" baseline="0">
                <a:solidFill>
                  <a:schemeClr val="dk2"/>
                </a:solidFill>
                <a:latin typeface="Arial"/>
                <a:ea typeface="Arial"/>
                <a:cs typeface="Arial"/>
                <a:sym typeface="Arial"/>
                <a:rtl val="0"/>
              </a:defRPr>
            </a:lvl7pPr>
            <a:lvl8pPr marL="1920240" marR="0" indent="-189864" algn="l" rtl="0">
              <a:lnSpc>
                <a:spcPct val="100000"/>
              </a:lnSpc>
              <a:spcBef>
                <a:spcPts val="280"/>
              </a:spcBef>
              <a:spcAft>
                <a:spcPts val="0"/>
              </a:spcAft>
              <a:buClr>
                <a:schemeClr val="accent1"/>
              </a:buClr>
              <a:buFont typeface="Arial"/>
              <a:buChar char="•"/>
              <a:defRPr sz="1400" b="0" i="0" u="none" strike="noStrike" cap="none" baseline="0">
                <a:solidFill>
                  <a:schemeClr val="dk2"/>
                </a:solidFill>
                <a:latin typeface="Arial"/>
                <a:ea typeface="Arial"/>
                <a:cs typeface="Arial"/>
                <a:sym typeface="Arial"/>
                <a:rtl val="0"/>
              </a:defRPr>
            </a:lvl8pPr>
            <a:lvl9pPr marL="2121408" marR="0" indent="-187832" algn="l" rtl="0">
              <a:lnSpc>
                <a:spcPct val="100000"/>
              </a:lnSpc>
              <a:spcBef>
                <a:spcPts val="280"/>
              </a:spcBef>
              <a:spcAft>
                <a:spcPts val="0"/>
              </a:spcAft>
              <a:buClr>
                <a:schemeClr val="accent1"/>
              </a:buClr>
              <a:buFont typeface="Arial"/>
              <a:buChar char="•"/>
              <a:defRPr sz="1400" b="0" i="0" u="none" strike="noStrike" cap="none" baseline="0">
                <a:solidFill>
                  <a:schemeClr val="dk2"/>
                </a:solidFill>
                <a:latin typeface="Arial"/>
                <a:ea typeface="Arial"/>
                <a:cs typeface="Arial"/>
                <a:sym typeface="Arial"/>
                <a:rtl val="0"/>
              </a:defRPr>
            </a:lvl9pPr>
          </a:lstStyle>
          <a:p>
            <a:pPr marL="133350" indent="0">
              <a:buClr>
                <a:srgbClr val="94C600"/>
              </a:buClr>
              <a:buFont typeface="Arial"/>
              <a:buNone/>
            </a:pPr>
            <a:r>
              <a:rPr lang="en-US" altLang="zh-CN" smtClean="0">
                <a:solidFill>
                  <a:srgbClr val="3E3D2D"/>
                </a:solidFill>
                <a:latin typeface="helvetica" pitchFamily="34" charset="0"/>
                <a:cs typeface="helvetica" pitchFamily="34" charset="0"/>
              </a:rPr>
              <a:t>Sample calculation from Carl Moyer Program</a:t>
            </a:r>
            <a:endParaRPr lang="zh-CN" altLang="en-US" dirty="0">
              <a:solidFill>
                <a:srgbClr val="3E3D2D"/>
              </a:solidFill>
              <a:latin typeface="helvetica" pitchFamily="34" charset="0"/>
              <a:cs typeface="helvetica" pitchFamily="34" charset="0"/>
            </a:endParaRP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5852"/>
          <a:stretch/>
        </p:blipFill>
        <p:spPr bwMode="auto">
          <a:xfrm>
            <a:off x="581276" y="3356992"/>
            <a:ext cx="7981329" cy="151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07481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a:t>
            </a:r>
            <a:r>
              <a:rPr lang="en" altLang="zh-CN" sz="2000" b="1" i="1" dirty="0" smtClean="0">
                <a:solidFill>
                  <a:srgbClr val="94C600"/>
                </a:solidFill>
              </a:rPr>
              <a:t>diesel vs. electric</a:t>
            </a:r>
            <a:endParaRPr lang="en" sz="2000" b="1" i="1" dirty="0">
              <a:solidFill>
                <a:srgbClr val="94C600"/>
              </a:solidFill>
            </a:endParaRPr>
          </a:p>
        </p:txBody>
      </p:sp>
      <p:sp>
        <p:nvSpPr>
          <p:cNvPr id="12" name="Shape 434"/>
          <p:cNvSpPr/>
          <p:nvPr/>
        </p:nvSpPr>
        <p:spPr>
          <a:xfrm>
            <a:off x="6934200" y="4876800"/>
            <a:ext cx="1571625" cy="1502473"/>
          </a:xfrm>
          <a:prstGeom prst="rect">
            <a:avLst/>
          </a:prstGeom>
          <a:blipFill>
            <a:blip r:embed="rId3"/>
            <a:stretch>
              <a:fillRect/>
            </a:stretch>
          </a:blipFill>
        </p:spPr>
      </p:sp>
      <p:graphicFrame>
        <p:nvGraphicFramePr>
          <p:cNvPr id="8" name="Chart 7"/>
          <p:cNvGraphicFramePr/>
          <p:nvPr>
            <p:extLst>
              <p:ext uri="{D42A27DB-BD31-4B8C-83A1-F6EECF244321}">
                <p14:modId xmlns:p14="http://schemas.microsoft.com/office/powerpoint/2010/main" val="3473829408"/>
              </p:ext>
            </p:extLst>
          </p:nvPr>
        </p:nvGraphicFramePr>
        <p:xfrm>
          <a:off x="1547812" y="1935398"/>
          <a:ext cx="6096000" cy="4064000"/>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Connector 2"/>
          <p:cNvCxnSpPr/>
          <p:nvPr/>
        </p:nvCxnSpPr>
        <p:spPr>
          <a:xfrm>
            <a:off x="3563888" y="2852936"/>
            <a:ext cx="2592288" cy="2592288"/>
          </a:xfrm>
          <a:prstGeom prst="line">
            <a:avLst/>
          </a:prstGeom>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4788024" y="3068960"/>
            <a:ext cx="2146176" cy="369332"/>
          </a:xfrm>
          <a:prstGeom prst="rect">
            <a:avLst/>
          </a:prstGeom>
          <a:noFill/>
        </p:spPr>
        <p:txBody>
          <a:bodyPr wrap="square" rtlCol="0">
            <a:spAutoFit/>
          </a:bodyPr>
          <a:lstStyle/>
          <a:p>
            <a:r>
              <a:rPr lang="en-US" altLang="zh-CN" dirty="0">
                <a:solidFill>
                  <a:srgbClr val="000000"/>
                </a:solidFill>
              </a:rPr>
              <a:t>$3,150/ton </a:t>
            </a:r>
            <a:r>
              <a:rPr lang="en-US" altLang="zh-CN" dirty="0" err="1">
                <a:solidFill>
                  <a:srgbClr val="000000"/>
                </a:solidFill>
              </a:rPr>
              <a:t>NOx</a:t>
            </a:r>
            <a:endParaRPr lang="zh-CN" altLang="en-US" dirty="0">
              <a:solidFill>
                <a:srgbClr val="000000"/>
              </a:solidFill>
            </a:endParaRPr>
          </a:p>
        </p:txBody>
      </p:sp>
    </p:spTree>
    <p:extLst>
      <p:ext uri="{BB962C8B-B14F-4D97-AF65-F5344CB8AC3E}">
        <p14:creationId xmlns:p14="http://schemas.microsoft.com/office/powerpoint/2010/main" val="237129437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altLang="zh-CN" sz="3000" b="1" i="1" dirty="0">
                <a:solidFill>
                  <a:srgbClr val="94C600"/>
                </a:solidFill>
              </a:rPr>
              <a:t>Decision process – </a:t>
            </a:r>
            <a:r>
              <a:rPr lang="en" altLang="zh-CN" sz="3000" b="1" i="1" dirty="0" smtClean="0">
                <a:solidFill>
                  <a:srgbClr val="94C600"/>
                </a:solidFill>
              </a:rPr>
              <a:t>collect data</a:t>
            </a:r>
            <a:endParaRPr lang="en" altLang="zh-CN" sz="3000" b="1" i="1" dirty="0">
              <a:solidFill>
                <a:srgbClr val="94C600"/>
              </a:solidFill>
            </a:endParaRPr>
          </a:p>
        </p:txBody>
      </p:sp>
      <p:sp>
        <p:nvSpPr>
          <p:cNvPr id="12" name="Shape 434"/>
          <p:cNvSpPr/>
          <p:nvPr/>
        </p:nvSpPr>
        <p:spPr>
          <a:xfrm>
            <a:off x="7956376" y="5915533"/>
            <a:ext cx="549449" cy="463740"/>
          </a:xfrm>
          <a:prstGeom prst="rect">
            <a:avLst/>
          </a:prstGeom>
          <a:blipFill>
            <a:blip r:embed="rId3"/>
            <a:stretch>
              <a:fillRect/>
            </a:stretch>
          </a:blipFill>
        </p:spPr>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402" y="2076972"/>
            <a:ext cx="7915796" cy="121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816" y="3501008"/>
            <a:ext cx="7766967" cy="622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flipV="1">
            <a:off x="1364568" y="3940696"/>
            <a:ext cx="903176" cy="468052"/>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4" name="Text Placeholder 8"/>
          <p:cNvSpPr>
            <a:spLocks noGrp="1"/>
          </p:cNvSpPr>
          <p:nvPr>
            <p:ph type="body" idx="1"/>
          </p:nvPr>
        </p:nvSpPr>
        <p:spPr>
          <a:xfrm>
            <a:off x="498837" y="4408748"/>
            <a:ext cx="9649072" cy="955828"/>
          </a:xfrm>
        </p:spPr>
        <p:txBody>
          <a:bodyPr/>
          <a:lstStyle/>
          <a:p>
            <a:pPr marL="133350" indent="0">
              <a:buNone/>
            </a:pPr>
            <a:r>
              <a:rPr lang="en-US" altLang="zh-CN" sz="1600" dirty="0" smtClean="0">
                <a:latin typeface="helvetica" pitchFamily="34" charset="0"/>
                <a:cs typeface="helvetica" pitchFamily="34" charset="0"/>
              </a:rPr>
              <a:t>(100hp)(4 baggage tugs)(876hr/</a:t>
            </a:r>
            <a:r>
              <a:rPr lang="en-US" altLang="zh-CN" sz="1600" dirty="0" err="1" smtClean="0">
                <a:latin typeface="helvetica" pitchFamily="34" charset="0"/>
                <a:cs typeface="helvetica" pitchFamily="34" charset="0"/>
              </a:rPr>
              <a:t>yr</a:t>
            </a:r>
            <a:r>
              <a:rPr lang="en-US" altLang="zh-CN" sz="1600" dirty="0" smtClean="0">
                <a:latin typeface="helvetica" pitchFamily="34" charset="0"/>
                <a:cs typeface="helvetica" pitchFamily="34" charset="0"/>
              </a:rPr>
              <a:t>)(0.55)(0.75kW/</a:t>
            </a:r>
            <a:r>
              <a:rPr lang="en-US" altLang="zh-CN" sz="1600" dirty="0" err="1" smtClean="0">
                <a:latin typeface="helvetica" pitchFamily="34" charset="0"/>
                <a:cs typeface="helvetica" pitchFamily="34" charset="0"/>
              </a:rPr>
              <a:t>hp</a:t>
            </a:r>
            <a:r>
              <a:rPr lang="en-US" altLang="zh-CN" sz="1600" dirty="0" smtClean="0">
                <a:latin typeface="helvetica" pitchFamily="34" charset="0"/>
                <a:cs typeface="helvetica" pitchFamily="34" charset="0"/>
              </a:rPr>
              <a:t>)*</a:t>
            </a:r>
          </a:p>
          <a:p>
            <a:pPr marL="133350" indent="0">
              <a:buNone/>
            </a:pPr>
            <a:r>
              <a:rPr lang="en-US" altLang="zh-CN" sz="1600" dirty="0">
                <a:latin typeface="helvetica" pitchFamily="34" charset="0"/>
                <a:cs typeface="helvetica" pitchFamily="34" charset="0"/>
              </a:rPr>
              <a:t>	</a:t>
            </a:r>
            <a:r>
              <a:rPr lang="en-US" altLang="zh-CN" sz="1600" dirty="0" smtClean="0">
                <a:latin typeface="helvetica" pitchFamily="34" charset="0"/>
                <a:cs typeface="helvetica" pitchFamily="34" charset="0"/>
              </a:rPr>
              <a:t>	(</a:t>
            </a:r>
            <a:r>
              <a:rPr lang="en-US" altLang="zh-CN" sz="1600" b="1" dirty="0" smtClean="0">
                <a:solidFill>
                  <a:srgbClr val="FF0000"/>
                </a:solidFill>
                <a:latin typeface="helvetica" pitchFamily="34" charset="0"/>
                <a:cs typeface="helvetica" pitchFamily="34" charset="0"/>
              </a:rPr>
              <a:t>0.00025</a:t>
            </a:r>
            <a:r>
              <a:rPr lang="en-US" altLang="zh-CN" sz="1600" dirty="0" smtClean="0">
                <a:latin typeface="helvetica" pitchFamily="34" charset="0"/>
                <a:cs typeface="helvetica" pitchFamily="34" charset="0"/>
              </a:rPr>
              <a:t>lbs/kwh)(0.0005ton/</a:t>
            </a:r>
            <a:r>
              <a:rPr lang="en-US" altLang="zh-CN" sz="1600" dirty="0" err="1" smtClean="0">
                <a:latin typeface="helvetica" pitchFamily="34" charset="0"/>
                <a:cs typeface="helvetica" pitchFamily="34" charset="0"/>
              </a:rPr>
              <a:t>lbs</a:t>
            </a:r>
            <a:r>
              <a:rPr lang="en-US" altLang="zh-CN" sz="1600" dirty="0" smtClean="0">
                <a:latin typeface="helvetica" pitchFamily="34" charset="0"/>
                <a:cs typeface="helvetica" pitchFamily="34" charset="0"/>
              </a:rPr>
              <a:t>) = 0.02tons/</a:t>
            </a:r>
            <a:r>
              <a:rPr lang="en-US" altLang="zh-CN" sz="1600" dirty="0" err="1" smtClean="0">
                <a:latin typeface="helvetica" pitchFamily="34" charset="0"/>
                <a:cs typeface="helvetica" pitchFamily="34" charset="0"/>
              </a:rPr>
              <a:t>yr</a:t>
            </a:r>
            <a:endParaRPr lang="zh-CN" altLang="en-US" sz="1600" dirty="0">
              <a:latin typeface="helvetica" pitchFamily="34" charset="0"/>
              <a:cs typeface="helvetica" pitchFamily="34" charset="0"/>
            </a:endParaRPr>
          </a:p>
        </p:txBody>
      </p:sp>
      <p:cxnSp>
        <p:nvCxnSpPr>
          <p:cNvPr id="15" name="Straight Arrow Connector 14"/>
          <p:cNvCxnSpPr/>
          <p:nvPr/>
        </p:nvCxnSpPr>
        <p:spPr>
          <a:xfrm flipV="1">
            <a:off x="1816156" y="5013176"/>
            <a:ext cx="955644" cy="424443"/>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8" name="Text Placeholder 8"/>
          <p:cNvSpPr txBox="1">
            <a:spLocks/>
          </p:cNvSpPr>
          <p:nvPr/>
        </p:nvSpPr>
        <p:spPr>
          <a:xfrm>
            <a:off x="533400" y="5437619"/>
            <a:ext cx="7566992" cy="955828"/>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342900" marR="0" indent="-209550" algn="l" rtl="0">
              <a:lnSpc>
                <a:spcPct val="100000"/>
              </a:lnSpc>
              <a:spcBef>
                <a:spcPts val="480"/>
              </a:spcBef>
              <a:spcAft>
                <a:spcPts val="0"/>
              </a:spcAft>
              <a:buClr>
                <a:schemeClr val="accent1"/>
              </a:buClr>
              <a:buFont typeface="Arial"/>
              <a:buChar char="•"/>
              <a:defRPr sz="2400" b="0" i="0" u="none" strike="noStrike" cap="none" baseline="0">
                <a:solidFill>
                  <a:schemeClr val="dk2"/>
                </a:solidFill>
                <a:latin typeface="Arial"/>
                <a:ea typeface="Arial"/>
                <a:cs typeface="Arial"/>
                <a:sym typeface="Arial"/>
                <a:rtl val="0"/>
              </a:defRPr>
            </a:lvl1pPr>
            <a:lvl2pPr marL="640080" marR="0" indent="-220980" algn="l" rtl="0">
              <a:lnSpc>
                <a:spcPct val="100000"/>
              </a:lnSpc>
              <a:spcBef>
                <a:spcPts val="440"/>
              </a:spcBef>
              <a:spcAft>
                <a:spcPts val="0"/>
              </a:spcAft>
              <a:buClr>
                <a:schemeClr val="accent1"/>
              </a:buClr>
              <a:buFont typeface="Arial"/>
              <a:buChar char="•"/>
              <a:defRPr sz="2200" b="0" i="0" u="none" strike="noStrike" cap="none" baseline="0">
                <a:solidFill>
                  <a:schemeClr val="dk2"/>
                </a:solidFill>
                <a:latin typeface="Arial"/>
                <a:ea typeface="Arial"/>
                <a:cs typeface="Arial"/>
                <a:sym typeface="Arial"/>
                <a:rtl val="0"/>
              </a:defRPr>
            </a:lvl2pPr>
            <a:lvl3pPr marL="914400" marR="0" indent="-171450" algn="l" rtl="0">
              <a:lnSpc>
                <a:spcPct val="100000"/>
              </a:lnSpc>
              <a:spcBef>
                <a:spcPts val="400"/>
              </a:spcBef>
              <a:spcAft>
                <a:spcPts val="0"/>
              </a:spcAft>
              <a:buClr>
                <a:schemeClr val="accent1"/>
              </a:buClr>
              <a:buFont typeface="Arial"/>
              <a:buChar char="•"/>
              <a:defRPr sz="2000" b="0" i="0" u="none" strike="noStrike" cap="none" baseline="0">
                <a:solidFill>
                  <a:schemeClr val="dk2"/>
                </a:solidFill>
                <a:latin typeface="Arial"/>
                <a:ea typeface="Arial"/>
                <a:cs typeface="Arial"/>
                <a:sym typeface="Arial"/>
                <a:rtl val="0"/>
              </a:defRPr>
            </a:lvl3pPr>
            <a:lvl4pPr marL="1124712" marR="0" indent="-184911" algn="l" rtl="0">
              <a:lnSpc>
                <a:spcPct val="100000"/>
              </a:lnSpc>
              <a:spcBef>
                <a:spcPts val="360"/>
              </a:spcBef>
              <a:spcAft>
                <a:spcPts val="0"/>
              </a:spcAft>
              <a:buClr>
                <a:schemeClr val="accent1"/>
              </a:buClr>
              <a:buFont typeface="Arial"/>
              <a:buChar char="•"/>
              <a:defRPr sz="1800" b="0" i="0" u="none" strike="noStrike" cap="none" baseline="0">
                <a:solidFill>
                  <a:schemeClr val="dk2"/>
                </a:solidFill>
                <a:latin typeface="Arial"/>
                <a:ea typeface="Arial"/>
                <a:cs typeface="Arial"/>
                <a:sym typeface="Arial"/>
                <a:rtl val="0"/>
              </a:defRPr>
            </a:lvl4pPr>
            <a:lvl5pPr marL="1325880" marR="0" indent="-186055" algn="l" rtl="0">
              <a:lnSpc>
                <a:spcPct val="100000"/>
              </a:lnSpc>
              <a:spcBef>
                <a:spcPts val="320"/>
              </a:spcBef>
              <a:spcAft>
                <a:spcPts val="0"/>
              </a:spcAft>
              <a:buClr>
                <a:schemeClr val="accent1"/>
              </a:buClr>
              <a:buFont typeface="Arial"/>
              <a:buChar char="•"/>
              <a:defRPr sz="1600" b="0" i="0" u="none" strike="noStrike" cap="none" baseline="0">
                <a:solidFill>
                  <a:schemeClr val="dk2"/>
                </a:solidFill>
                <a:latin typeface="Arial"/>
                <a:ea typeface="Arial"/>
                <a:cs typeface="Arial"/>
                <a:sym typeface="Arial"/>
                <a:rtl val="0"/>
              </a:defRPr>
            </a:lvl5pPr>
            <a:lvl6pPr marL="1517904" marR="0" indent="-193928" algn="l" rtl="0">
              <a:lnSpc>
                <a:spcPct val="100000"/>
              </a:lnSpc>
              <a:spcBef>
                <a:spcPts val="280"/>
              </a:spcBef>
              <a:spcAft>
                <a:spcPts val="0"/>
              </a:spcAft>
              <a:buClr>
                <a:schemeClr val="accent1"/>
              </a:buClr>
              <a:buFont typeface="Arial"/>
              <a:buChar char="•"/>
              <a:defRPr sz="1400" b="0" i="0" u="none" strike="noStrike" cap="none" baseline="0">
                <a:solidFill>
                  <a:schemeClr val="dk2"/>
                </a:solidFill>
                <a:latin typeface="Arial"/>
                <a:ea typeface="Arial"/>
                <a:cs typeface="Arial"/>
                <a:sym typeface="Arial"/>
                <a:rtl val="0"/>
              </a:defRPr>
            </a:lvl6pPr>
            <a:lvl7pPr marL="1719072" marR="0" indent="-191897" algn="l" rtl="0">
              <a:lnSpc>
                <a:spcPct val="100000"/>
              </a:lnSpc>
              <a:spcBef>
                <a:spcPts val="280"/>
              </a:spcBef>
              <a:spcAft>
                <a:spcPts val="0"/>
              </a:spcAft>
              <a:buClr>
                <a:schemeClr val="accent1"/>
              </a:buClr>
              <a:buFont typeface="Arial"/>
              <a:buChar char="•"/>
              <a:defRPr sz="1400" b="0" i="0" u="none" strike="noStrike" cap="none" baseline="0">
                <a:solidFill>
                  <a:schemeClr val="dk2"/>
                </a:solidFill>
                <a:latin typeface="Arial"/>
                <a:ea typeface="Arial"/>
                <a:cs typeface="Arial"/>
                <a:sym typeface="Arial"/>
                <a:rtl val="0"/>
              </a:defRPr>
            </a:lvl7pPr>
            <a:lvl8pPr marL="1920240" marR="0" indent="-189864" algn="l" rtl="0">
              <a:lnSpc>
                <a:spcPct val="100000"/>
              </a:lnSpc>
              <a:spcBef>
                <a:spcPts val="280"/>
              </a:spcBef>
              <a:spcAft>
                <a:spcPts val="0"/>
              </a:spcAft>
              <a:buClr>
                <a:schemeClr val="accent1"/>
              </a:buClr>
              <a:buFont typeface="Arial"/>
              <a:buChar char="•"/>
              <a:defRPr sz="1400" b="0" i="0" u="none" strike="noStrike" cap="none" baseline="0">
                <a:solidFill>
                  <a:schemeClr val="dk2"/>
                </a:solidFill>
                <a:latin typeface="Arial"/>
                <a:ea typeface="Arial"/>
                <a:cs typeface="Arial"/>
                <a:sym typeface="Arial"/>
                <a:rtl val="0"/>
              </a:defRPr>
            </a:lvl8pPr>
            <a:lvl9pPr marL="2121408" marR="0" indent="-187832" algn="l" rtl="0">
              <a:lnSpc>
                <a:spcPct val="100000"/>
              </a:lnSpc>
              <a:spcBef>
                <a:spcPts val="280"/>
              </a:spcBef>
              <a:spcAft>
                <a:spcPts val="0"/>
              </a:spcAft>
              <a:buClr>
                <a:schemeClr val="accent1"/>
              </a:buClr>
              <a:buFont typeface="Arial"/>
              <a:buChar char="•"/>
              <a:defRPr sz="1400" b="0" i="0" u="none" strike="noStrike" cap="none" baseline="0">
                <a:solidFill>
                  <a:schemeClr val="dk2"/>
                </a:solidFill>
                <a:latin typeface="Arial"/>
                <a:ea typeface="Arial"/>
                <a:cs typeface="Arial"/>
                <a:sym typeface="Arial"/>
                <a:rtl val="0"/>
              </a:defRPr>
            </a:lvl9pPr>
          </a:lstStyle>
          <a:p>
            <a:pPr marL="133350" indent="0">
              <a:buClr>
                <a:srgbClr val="94C600"/>
              </a:buClr>
              <a:buFont typeface="Arial"/>
              <a:buNone/>
            </a:pPr>
            <a:r>
              <a:rPr lang="en-US" altLang="zh-CN" sz="1600" dirty="0" err="1" smtClean="0">
                <a:solidFill>
                  <a:srgbClr val="3E3D2D"/>
                </a:solidFill>
                <a:latin typeface="helvetica" pitchFamily="34" charset="0"/>
                <a:cs typeface="helvetica" pitchFamily="34" charset="0"/>
              </a:rPr>
              <a:t>Nox</a:t>
            </a:r>
            <a:r>
              <a:rPr lang="en-US" altLang="zh-CN" sz="1600" dirty="0" smtClean="0">
                <a:solidFill>
                  <a:srgbClr val="3E3D2D"/>
                </a:solidFill>
                <a:latin typeface="helvetica" pitchFamily="34" charset="0"/>
                <a:cs typeface="helvetica" pitchFamily="34" charset="0"/>
              </a:rPr>
              <a:t> emission factor in </a:t>
            </a:r>
            <a:r>
              <a:rPr lang="en-US" altLang="zh-CN" sz="1600" dirty="0" smtClean="0">
                <a:solidFill>
                  <a:srgbClr val="FF0000"/>
                </a:solidFill>
                <a:latin typeface="helvetica" pitchFamily="34" charset="0"/>
                <a:cs typeface="helvetica" pitchFamily="34" charset="0"/>
              </a:rPr>
              <a:t>California</a:t>
            </a:r>
            <a:r>
              <a:rPr lang="en-US" altLang="zh-CN" sz="1600" dirty="0" smtClean="0">
                <a:solidFill>
                  <a:srgbClr val="3E3D2D"/>
                </a:solidFill>
                <a:latin typeface="helvetica" pitchFamily="34" charset="0"/>
                <a:cs typeface="helvetica" pitchFamily="34" charset="0"/>
              </a:rPr>
              <a:t>, based on US Clean Energy Midwest Clean Energy Application center</a:t>
            </a:r>
            <a:endParaRPr lang="zh-CN" altLang="en-US" sz="1600" dirty="0">
              <a:solidFill>
                <a:srgbClr val="3E3D2D"/>
              </a:solidFill>
              <a:latin typeface="helvetica" pitchFamily="34" charset="0"/>
              <a:cs typeface="helvetica" pitchFamily="34" charset="0"/>
            </a:endParaRPr>
          </a:p>
        </p:txBody>
      </p:sp>
    </p:spTree>
    <p:extLst>
      <p:ext uri="{BB962C8B-B14F-4D97-AF65-F5344CB8AC3E}">
        <p14:creationId xmlns:p14="http://schemas.microsoft.com/office/powerpoint/2010/main" val="158115716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Collect Data</a:t>
            </a:r>
            <a:endParaRPr lang="en" sz="3000" b="1" i="1" dirty="0">
              <a:solidFill>
                <a:srgbClr val="94C600"/>
              </a:solidFill>
            </a:endParaRPr>
          </a:p>
        </p:txBody>
      </p:sp>
      <p:sp>
        <p:nvSpPr>
          <p:cNvPr id="12" name="Shape 434"/>
          <p:cNvSpPr/>
          <p:nvPr/>
        </p:nvSpPr>
        <p:spPr>
          <a:xfrm>
            <a:off x="7720012" y="5668321"/>
            <a:ext cx="785813" cy="710952"/>
          </a:xfrm>
          <a:prstGeom prst="rect">
            <a:avLst/>
          </a:prstGeom>
          <a:blipFill>
            <a:blip r:embed="rId3"/>
            <a:stretch>
              <a:fillRect/>
            </a:stretch>
          </a:blipFill>
        </p:spPr>
      </p:sp>
      <p:sp>
        <p:nvSpPr>
          <p:cNvPr id="8" name="Text Placeholder 8"/>
          <p:cNvSpPr>
            <a:spLocks noGrp="1"/>
          </p:cNvSpPr>
          <p:nvPr>
            <p:ph type="body" idx="1"/>
          </p:nvPr>
        </p:nvSpPr>
        <p:spPr>
          <a:xfrm>
            <a:off x="1043491" y="2323651"/>
            <a:ext cx="7056901" cy="3553621"/>
          </a:xfrm>
        </p:spPr>
        <p:txBody>
          <a:bodyPr>
            <a:normAutofit fontScale="92500" lnSpcReduction="10000"/>
          </a:bodyPr>
          <a:lstStyle/>
          <a:p>
            <a:pPr marL="133350" indent="0">
              <a:buNone/>
            </a:pPr>
            <a:r>
              <a:rPr lang="en-US" altLang="zh-CN" dirty="0" smtClean="0">
                <a:latin typeface="helvetica" pitchFamily="34" charset="0"/>
                <a:cs typeface="helvetica" pitchFamily="34" charset="0"/>
              </a:rPr>
              <a:t>Electric baggage tug: 		$22,080</a:t>
            </a:r>
          </a:p>
          <a:p>
            <a:pPr marL="133350" indent="0">
              <a:buNone/>
            </a:pPr>
            <a:r>
              <a:rPr lang="en-US" altLang="zh-CN" dirty="0" smtClean="0">
                <a:latin typeface="helvetica" pitchFamily="34" charset="0"/>
                <a:cs typeface="helvetica" pitchFamily="34" charset="0"/>
              </a:rPr>
              <a:t>Cost of electricity:			$19,000</a:t>
            </a:r>
          </a:p>
          <a:p>
            <a:pPr marL="133350" indent="0">
              <a:buNone/>
            </a:pPr>
            <a:r>
              <a:rPr lang="en-US" altLang="zh-CN" dirty="0" smtClean="0">
                <a:latin typeface="helvetica" pitchFamily="34" charset="0"/>
                <a:cs typeface="helvetica" pitchFamily="34" charset="0"/>
              </a:rPr>
              <a:t>Cost of new facility:			 --</a:t>
            </a:r>
          </a:p>
          <a:p>
            <a:pPr marL="133350" indent="0">
              <a:buNone/>
            </a:pPr>
            <a:r>
              <a:rPr lang="en-US" altLang="zh-CN" dirty="0" smtClean="0">
                <a:latin typeface="helvetica" pitchFamily="34" charset="0"/>
                <a:cs typeface="helvetica" pitchFamily="34" charset="0"/>
              </a:rPr>
              <a:t>Total cost of electric GSE:		$31,000</a:t>
            </a:r>
          </a:p>
          <a:p>
            <a:pPr marL="133350" indent="0">
              <a:buNone/>
            </a:pPr>
            <a:endParaRPr lang="en-US" altLang="zh-CN" dirty="0" smtClean="0">
              <a:latin typeface="helvetica" pitchFamily="34" charset="0"/>
              <a:cs typeface="helvetica" pitchFamily="34" charset="0"/>
            </a:endParaRPr>
          </a:p>
          <a:p>
            <a:pPr marL="133350" indent="0">
              <a:buNone/>
            </a:pPr>
            <a:r>
              <a:rPr lang="en-US" altLang="zh-CN" dirty="0" smtClean="0">
                <a:latin typeface="helvetica" pitchFamily="34" charset="0"/>
                <a:cs typeface="helvetica" pitchFamily="34" charset="0"/>
              </a:rPr>
              <a:t>Diesel baggage tug:			$17,480</a:t>
            </a:r>
          </a:p>
          <a:p>
            <a:pPr marL="133350" indent="0">
              <a:buNone/>
            </a:pPr>
            <a:r>
              <a:rPr lang="en-US" altLang="zh-CN" dirty="0" smtClean="0">
                <a:latin typeface="helvetica" pitchFamily="34" charset="0"/>
                <a:cs typeface="helvetica" pitchFamily="34" charset="0"/>
              </a:rPr>
              <a:t>Cost of diesel:			$50,000</a:t>
            </a:r>
          </a:p>
          <a:p>
            <a:pPr marL="133350" indent="0">
              <a:buNone/>
            </a:pPr>
            <a:r>
              <a:rPr lang="en-US" altLang="zh-CN" dirty="0" smtClean="0">
                <a:latin typeface="helvetica" pitchFamily="34" charset="0"/>
                <a:cs typeface="helvetica" pitchFamily="34" charset="0"/>
              </a:rPr>
              <a:t>Cost of fuel storage tanks:		 --</a:t>
            </a:r>
          </a:p>
          <a:p>
            <a:pPr marL="133350" indent="0">
              <a:buNone/>
            </a:pPr>
            <a:r>
              <a:rPr lang="en-US" altLang="zh-CN" dirty="0" smtClean="0">
                <a:latin typeface="helvetica" pitchFamily="34" charset="0"/>
                <a:cs typeface="helvetica" pitchFamily="34" charset="0"/>
              </a:rPr>
              <a:t>Total cost of diesel GSE:		$67,000</a:t>
            </a:r>
          </a:p>
          <a:p>
            <a:pPr marL="133350" indent="0">
              <a:buNone/>
            </a:pPr>
            <a:endParaRPr lang="zh-CN" altLang="en-US" dirty="0">
              <a:latin typeface="helvetica" pitchFamily="34" charset="0"/>
              <a:cs typeface="helvetica" pitchFamily="34" charset="0"/>
            </a:endParaRPr>
          </a:p>
        </p:txBody>
      </p:sp>
    </p:spTree>
    <p:extLst>
      <p:ext uri="{BB962C8B-B14F-4D97-AF65-F5344CB8AC3E}">
        <p14:creationId xmlns:p14="http://schemas.microsoft.com/office/powerpoint/2010/main" val="1038563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361573"/>
            <a:ext cx="1600200" cy="1200150"/>
          </a:xfrm>
          <a:prstGeom prst="rect">
            <a:avLst/>
          </a:prstGeom>
        </p:spPr>
      </p:pic>
      <p:sp>
        <p:nvSpPr>
          <p:cNvPr id="2" name="Title 1"/>
          <p:cNvSpPr>
            <a:spLocks noGrp="1"/>
          </p:cNvSpPr>
          <p:nvPr>
            <p:ph type="title"/>
          </p:nvPr>
        </p:nvSpPr>
        <p:spPr>
          <a:xfrm>
            <a:off x="2438400" y="733048"/>
            <a:ext cx="5486400" cy="638552"/>
          </a:xfrm>
        </p:spPr>
        <p:txBody>
          <a:bodyPr>
            <a:normAutofit/>
          </a:bodyPr>
          <a:lstStyle/>
          <a:p>
            <a:pPr algn="ctr"/>
            <a:r>
              <a:rPr lang="en-US" sz="3000" b="1" i="1" dirty="0"/>
              <a:t>Airfield: Pavement Materials</a:t>
            </a:r>
          </a:p>
        </p:txBody>
      </p:sp>
      <p:grpSp>
        <p:nvGrpSpPr>
          <p:cNvPr id="7" name="Group 6"/>
          <p:cNvGrpSpPr/>
          <p:nvPr/>
        </p:nvGrpSpPr>
        <p:grpSpPr>
          <a:xfrm>
            <a:off x="1143000" y="1717674"/>
            <a:ext cx="6934200" cy="4701022"/>
            <a:chOff x="1143000" y="1717674"/>
            <a:chExt cx="6934200" cy="4701022"/>
          </a:xfrm>
        </p:grpSpPr>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17674"/>
              <a:ext cx="6934200" cy="4606926"/>
            </a:xfrm>
            <a:prstGeom prst="rect">
              <a:avLst/>
            </a:prstGeom>
            <a:noFill/>
            <a:ln>
              <a:noFill/>
            </a:ln>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833" y="4996254"/>
              <a:ext cx="2619375" cy="1422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200" y="4876800"/>
            <a:ext cx="1571625" cy="1502474"/>
          </a:xfrm>
          <a:prstGeom prst="rect">
            <a:avLst/>
          </a:prstGeom>
        </p:spPr>
      </p:pic>
      <p:sp>
        <p:nvSpPr>
          <p:cNvPr id="3" name="TextBox 2"/>
          <p:cNvSpPr txBox="1"/>
          <p:nvPr/>
        </p:nvSpPr>
        <p:spPr>
          <a:xfrm>
            <a:off x="559025" y="1295400"/>
            <a:ext cx="2141933" cy="1107996"/>
          </a:xfrm>
          <a:prstGeom prst="rect">
            <a:avLst/>
          </a:prstGeom>
          <a:noFill/>
        </p:spPr>
        <p:txBody>
          <a:bodyPr wrap="none" rtlCol="0">
            <a:spAutoFit/>
          </a:bodyPr>
          <a:lstStyle/>
          <a:p>
            <a:r>
              <a:rPr lang="en-US" dirty="0"/>
              <a:t/>
            </a:r>
            <a:br>
              <a:rPr lang="en-US" dirty="0"/>
            </a:br>
            <a:r>
              <a:rPr lang="en-US" sz="2400" dirty="0" smtClean="0">
                <a:latin typeface="Times New Roman" pitchFamily="18" charset="0"/>
                <a:cs typeface="Times New Roman" pitchFamily="18" charset="0"/>
              </a:rPr>
              <a:t>Greenhouse gas</a:t>
            </a:r>
          </a:p>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7993996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Methodology – </a:t>
            </a:r>
            <a:r>
              <a:rPr lang="en" altLang="zh-CN" sz="2000" b="1" i="1" dirty="0" smtClean="0">
                <a:solidFill>
                  <a:srgbClr val="94C600"/>
                </a:solidFill>
              </a:rPr>
              <a:t>diesel vs. electric</a:t>
            </a:r>
            <a:endParaRPr lang="en" sz="2000" b="1" i="1" dirty="0">
              <a:solidFill>
                <a:srgbClr val="94C600"/>
              </a:solidFill>
            </a:endParaRPr>
          </a:p>
        </p:txBody>
      </p:sp>
      <p:sp>
        <p:nvSpPr>
          <p:cNvPr id="12" name="Shape 434"/>
          <p:cNvSpPr/>
          <p:nvPr/>
        </p:nvSpPr>
        <p:spPr>
          <a:xfrm>
            <a:off x="6934200" y="4876800"/>
            <a:ext cx="1571625" cy="1502473"/>
          </a:xfrm>
          <a:prstGeom prst="rect">
            <a:avLst/>
          </a:prstGeom>
          <a:blipFill>
            <a:blip r:embed="rId3"/>
            <a:stretch>
              <a:fillRect/>
            </a:stretch>
          </a:blipFill>
        </p:spPr>
      </p:sp>
      <p:graphicFrame>
        <p:nvGraphicFramePr>
          <p:cNvPr id="8" name="Chart 7"/>
          <p:cNvGraphicFramePr/>
          <p:nvPr>
            <p:extLst>
              <p:ext uri="{D42A27DB-BD31-4B8C-83A1-F6EECF244321}">
                <p14:modId xmlns:p14="http://schemas.microsoft.com/office/powerpoint/2010/main" val="1397804583"/>
              </p:ext>
            </p:extLst>
          </p:nvPr>
        </p:nvGraphicFramePr>
        <p:xfrm>
          <a:off x="1547812" y="1935398"/>
          <a:ext cx="6096000" cy="4064000"/>
        </p:xfrm>
        <a:graphic>
          <a:graphicData uri="http://schemas.openxmlformats.org/drawingml/2006/chart">
            <c:chart xmlns:c="http://schemas.openxmlformats.org/drawingml/2006/chart" xmlns:r="http://schemas.openxmlformats.org/officeDocument/2006/relationships" r:id="rId4"/>
          </a:graphicData>
        </a:graphic>
      </p:graphicFrame>
      <p:cxnSp>
        <p:nvCxnSpPr>
          <p:cNvPr id="3" name="Straight Connector 2"/>
          <p:cNvCxnSpPr/>
          <p:nvPr/>
        </p:nvCxnSpPr>
        <p:spPr>
          <a:xfrm flipV="1">
            <a:off x="3419872" y="2852936"/>
            <a:ext cx="2736304" cy="2664296"/>
          </a:xfrm>
          <a:prstGeom prst="line">
            <a:avLst/>
          </a:prstGeom>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2843808" y="3645024"/>
            <a:ext cx="2146176" cy="369332"/>
          </a:xfrm>
          <a:prstGeom prst="rect">
            <a:avLst/>
          </a:prstGeom>
          <a:noFill/>
        </p:spPr>
        <p:txBody>
          <a:bodyPr wrap="square" rtlCol="0">
            <a:spAutoFit/>
          </a:bodyPr>
          <a:lstStyle/>
          <a:p>
            <a:r>
              <a:rPr lang="en-US" altLang="zh-CN" dirty="0" smtClean="0">
                <a:solidFill>
                  <a:srgbClr val="000000"/>
                </a:solidFill>
              </a:rPr>
              <a:t>$-25,000/ton </a:t>
            </a:r>
            <a:r>
              <a:rPr lang="en-US" altLang="zh-CN" dirty="0" err="1">
                <a:solidFill>
                  <a:srgbClr val="000000"/>
                </a:solidFill>
              </a:rPr>
              <a:t>NOx</a:t>
            </a:r>
            <a:endParaRPr lang="zh-CN" altLang="en-US" dirty="0">
              <a:solidFill>
                <a:srgbClr val="000000"/>
              </a:solidFill>
            </a:endParaRPr>
          </a:p>
        </p:txBody>
      </p:sp>
    </p:spTree>
    <p:extLst>
      <p:ext uri="{BB962C8B-B14F-4D97-AF65-F5344CB8AC3E}">
        <p14:creationId xmlns:p14="http://schemas.microsoft.com/office/powerpoint/2010/main" val="22787185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600200" cy="1200150"/>
          </a:xfrm>
          <a:prstGeom prst="rect">
            <a:avLst/>
          </a:prstGeom>
          <a:blipFill>
            <a:blip r:embed="rId2"/>
            <a:stretch>
              <a:fillRect/>
            </a:stretch>
          </a:blipFill>
        </p:spPr>
      </p:sp>
      <p:sp>
        <p:nvSpPr>
          <p:cNvPr id="9" name="Text Placeholder 8"/>
          <p:cNvSpPr>
            <a:spLocks noGrp="1"/>
          </p:cNvSpPr>
          <p:nvPr>
            <p:ph type="body" idx="1"/>
          </p:nvPr>
        </p:nvSpPr>
        <p:spPr/>
        <p:txBody>
          <a:bodyPr/>
          <a:lstStyle/>
          <a:p>
            <a:pPr>
              <a:lnSpc>
                <a:spcPct val="150000"/>
              </a:lnSpc>
            </a:pPr>
            <a:r>
              <a:rPr lang="en-US" altLang="zh-CN" dirty="0" smtClean="0">
                <a:latin typeface="helvetica" pitchFamily="34" charset="0"/>
                <a:cs typeface="helvetica" pitchFamily="34" charset="0"/>
              </a:rPr>
              <a:t>Project Scope</a:t>
            </a:r>
          </a:p>
          <a:p>
            <a:pPr>
              <a:lnSpc>
                <a:spcPct val="150000"/>
              </a:lnSpc>
            </a:pPr>
            <a:r>
              <a:rPr lang="en-US" altLang="zh-CN" dirty="0" smtClean="0">
                <a:latin typeface="helvetica" pitchFamily="34" charset="0"/>
                <a:cs typeface="helvetica" pitchFamily="34" charset="0"/>
              </a:rPr>
              <a:t>Methodology</a:t>
            </a:r>
          </a:p>
          <a:p>
            <a:pPr>
              <a:lnSpc>
                <a:spcPct val="150000"/>
              </a:lnSpc>
            </a:pPr>
            <a:r>
              <a:rPr lang="en-US" altLang="zh-CN" b="1" dirty="0" smtClean="0">
                <a:solidFill>
                  <a:srgbClr val="FF0000"/>
                </a:solidFill>
                <a:latin typeface="helvetica" pitchFamily="34" charset="0"/>
                <a:cs typeface="helvetica" pitchFamily="34" charset="0"/>
              </a:rPr>
              <a:t>Suggestions</a:t>
            </a:r>
            <a:endParaRPr lang="zh-CN" altLang="en-US" b="1" dirty="0">
              <a:solidFill>
                <a:srgbClr val="FF0000"/>
              </a:solidFill>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Overview of presentation</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3"/>
            <a:stretch>
              <a:fillRect/>
            </a:stretch>
          </a:blipFill>
        </p:spPr>
      </p:sp>
    </p:spTree>
    <p:extLst>
      <p:ext uri="{BB962C8B-B14F-4D97-AF65-F5344CB8AC3E}">
        <p14:creationId xmlns:p14="http://schemas.microsoft.com/office/powerpoint/2010/main" val="17155125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434"/>
          <p:cNvSpPr/>
          <p:nvPr/>
        </p:nvSpPr>
        <p:spPr>
          <a:xfrm>
            <a:off x="6934200" y="4876800"/>
            <a:ext cx="1571625" cy="1502473"/>
          </a:xfrm>
          <a:prstGeom prst="rect">
            <a:avLst/>
          </a:prstGeom>
          <a:blipFill>
            <a:blip r:embed="rId2"/>
            <a:stretch>
              <a:fillRect/>
            </a:stretch>
          </a:blipFill>
        </p:spPr>
      </p:sp>
      <p:sp>
        <p:nvSpPr>
          <p:cNvPr id="11" name="Shape 432"/>
          <p:cNvSpPr/>
          <p:nvPr/>
        </p:nvSpPr>
        <p:spPr>
          <a:xfrm>
            <a:off x="533400" y="361572"/>
            <a:ext cx="1374304" cy="1037849"/>
          </a:xfrm>
          <a:prstGeom prst="rect">
            <a:avLst/>
          </a:prstGeom>
          <a:blipFill>
            <a:blip r:embed="rId3"/>
            <a:stretch>
              <a:fillRect/>
            </a:stretch>
          </a:blipFill>
        </p:spPr>
      </p:sp>
      <p:sp>
        <p:nvSpPr>
          <p:cNvPr id="9" name="Text Placeholder 8"/>
          <p:cNvSpPr>
            <a:spLocks noGrp="1"/>
          </p:cNvSpPr>
          <p:nvPr>
            <p:ph type="body" idx="1"/>
          </p:nvPr>
        </p:nvSpPr>
        <p:spPr>
          <a:xfrm>
            <a:off x="1043491" y="1844825"/>
            <a:ext cx="7056901" cy="3987804"/>
          </a:xfrm>
        </p:spPr>
        <p:txBody>
          <a:bodyPr/>
          <a:lstStyle/>
          <a:p>
            <a:r>
              <a:rPr lang="en-US" altLang="zh-CN" sz="2000" dirty="0" smtClean="0">
                <a:latin typeface="helvetica" pitchFamily="34" charset="0"/>
                <a:cs typeface="helvetica" pitchFamily="34" charset="0"/>
              </a:rPr>
              <a:t>Pros:</a:t>
            </a:r>
          </a:p>
          <a:p>
            <a:pPr lvl="1"/>
            <a:r>
              <a:rPr lang="en-US" altLang="zh-CN" sz="2000" dirty="0" smtClean="0">
                <a:latin typeface="helvetica" pitchFamily="34" charset="0"/>
                <a:cs typeface="helvetica" pitchFamily="34" charset="0"/>
              </a:rPr>
              <a:t>Very effective emission reduction</a:t>
            </a:r>
          </a:p>
          <a:p>
            <a:pPr lvl="1"/>
            <a:r>
              <a:rPr lang="en-US" altLang="zh-CN" sz="2000" dirty="0" smtClean="0">
                <a:latin typeface="helvetica" pitchFamily="34" charset="0"/>
                <a:cs typeface="helvetica" pitchFamily="34" charset="0"/>
              </a:rPr>
              <a:t>Many of electric powered GSE are already available in the marketplace.</a:t>
            </a:r>
          </a:p>
          <a:p>
            <a:r>
              <a:rPr lang="en-US" altLang="zh-CN" sz="2000" dirty="0" smtClean="0">
                <a:latin typeface="helvetica" pitchFamily="34" charset="0"/>
                <a:cs typeface="helvetica" pitchFamily="34" charset="0"/>
              </a:rPr>
              <a:t>Cons:</a:t>
            </a:r>
          </a:p>
          <a:p>
            <a:pPr lvl="1"/>
            <a:r>
              <a:rPr lang="en-US" altLang="zh-CN" sz="2000" dirty="0" smtClean="0">
                <a:latin typeface="helvetica" pitchFamily="34" charset="0"/>
                <a:cs typeface="helvetica" pitchFamily="34" charset="0"/>
              </a:rPr>
              <a:t>Increase in offsite emissions for power generating plant</a:t>
            </a:r>
          </a:p>
          <a:p>
            <a:pPr lvl="1"/>
            <a:r>
              <a:rPr lang="en-US" altLang="zh-CN" sz="2000" dirty="0" smtClean="0">
                <a:latin typeface="helvetica" pitchFamily="34" charset="0"/>
                <a:cs typeface="helvetica" pitchFamily="34" charset="0"/>
              </a:rPr>
              <a:t>May not be able to store sufficient battery capacity to provide the required service demands given space limitations</a:t>
            </a:r>
          </a:p>
          <a:p>
            <a:pPr lvl="1"/>
            <a:r>
              <a:rPr lang="en-US" altLang="zh-CN" sz="2000" dirty="0" smtClean="0">
                <a:latin typeface="helvetica" pitchFamily="34" charset="0"/>
                <a:cs typeface="helvetica" pitchFamily="34" charset="0"/>
              </a:rPr>
              <a:t>Require scheduling for use of quick recharging facility</a:t>
            </a:r>
          </a:p>
          <a:p>
            <a:endParaRPr lang="zh-CN" altLang="en-US" dirty="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Suggestion – electric</a:t>
            </a:r>
            <a:endParaRPr lang="en" sz="3000" b="1" i="1" dirty="0">
              <a:solidFill>
                <a:srgbClr val="94C600"/>
              </a:solidFill>
            </a:endParaRPr>
          </a:p>
        </p:txBody>
      </p:sp>
    </p:spTree>
    <p:extLst>
      <p:ext uri="{BB962C8B-B14F-4D97-AF65-F5344CB8AC3E}">
        <p14:creationId xmlns:p14="http://schemas.microsoft.com/office/powerpoint/2010/main" val="23562456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434"/>
          <p:cNvSpPr/>
          <p:nvPr/>
        </p:nvSpPr>
        <p:spPr>
          <a:xfrm>
            <a:off x="6934200" y="4876800"/>
            <a:ext cx="1571625" cy="1502473"/>
          </a:xfrm>
          <a:prstGeom prst="rect">
            <a:avLst/>
          </a:prstGeom>
          <a:blipFill>
            <a:blip r:embed="rId2"/>
            <a:stretch>
              <a:fillRect/>
            </a:stretch>
          </a:blipFill>
        </p:spPr>
      </p:sp>
      <p:sp>
        <p:nvSpPr>
          <p:cNvPr id="11" name="Shape 432"/>
          <p:cNvSpPr/>
          <p:nvPr/>
        </p:nvSpPr>
        <p:spPr>
          <a:xfrm>
            <a:off x="533400" y="361572"/>
            <a:ext cx="1374304" cy="1037849"/>
          </a:xfrm>
          <a:prstGeom prst="rect">
            <a:avLst/>
          </a:prstGeom>
          <a:blipFill>
            <a:blip r:embed="rId3"/>
            <a:stretch>
              <a:fillRect/>
            </a:stretch>
          </a:blipFill>
        </p:spPr>
      </p:sp>
      <p:sp>
        <p:nvSpPr>
          <p:cNvPr id="9" name="Text Placeholder 8"/>
          <p:cNvSpPr>
            <a:spLocks noGrp="1"/>
          </p:cNvSpPr>
          <p:nvPr>
            <p:ph type="body" idx="1"/>
          </p:nvPr>
        </p:nvSpPr>
        <p:spPr>
          <a:xfrm>
            <a:off x="1043491" y="2323651"/>
            <a:ext cx="7056901" cy="3841653"/>
          </a:xfrm>
        </p:spPr>
        <p:txBody>
          <a:bodyPr/>
          <a:lstStyle/>
          <a:p>
            <a:r>
              <a:rPr lang="en-US" altLang="zh-CN" sz="1800" dirty="0" smtClean="0">
                <a:latin typeface="helvetica" pitchFamily="34" charset="0"/>
                <a:cs typeface="helvetica" pitchFamily="34" charset="0"/>
              </a:rPr>
              <a:t>Pros:</a:t>
            </a:r>
          </a:p>
          <a:p>
            <a:pPr lvl="1"/>
            <a:r>
              <a:rPr lang="en-US" altLang="zh-CN" sz="1800" dirty="0" smtClean="0">
                <a:latin typeface="helvetica" pitchFamily="34" charset="0"/>
                <a:cs typeface="helvetica" pitchFamily="34" charset="0"/>
              </a:rPr>
              <a:t>Eliminate significant fraction of GSE (less fuel, storage, maintenance, and operation planning cost)</a:t>
            </a:r>
          </a:p>
          <a:p>
            <a:pPr lvl="1"/>
            <a:r>
              <a:rPr lang="en-US" altLang="zh-CN" sz="1800" dirty="0" smtClean="0">
                <a:latin typeface="helvetica" pitchFamily="34" charset="0"/>
                <a:cs typeface="helvetica" pitchFamily="34" charset="0"/>
              </a:rPr>
              <a:t>Eliminate recharging infrastructure through “hard-wired” electrical power connections</a:t>
            </a:r>
          </a:p>
          <a:p>
            <a:pPr lvl="1"/>
            <a:r>
              <a:rPr lang="en-US" altLang="zh-CN" sz="1800" dirty="0" smtClean="0">
                <a:latin typeface="helvetica" pitchFamily="34" charset="0"/>
                <a:cs typeface="helvetica" pitchFamily="34" charset="0"/>
              </a:rPr>
              <a:t>Higher HC and CO emission reduction </a:t>
            </a:r>
          </a:p>
          <a:p>
            <a:r>
              <a:rPr lang="en-US" altLang="zh-CN" sz="1800" dirty="0" smtClean="0">
                <a:latin typeface="helvetica" pitchFamily="34" charset="0"/>
                <a:cs typeface="helvetica" pitchFamily="34" charset="0"/>
              </a:rPr>
              <a:t>Cons:</a:t>
            </a:r>
          </a:p>
          <a:p>
            <a:pPr lvl="1"/>
            <a:r>
              <a:rPr lang="en-US" altLang="zh-CN" sz="1800" dirty="0" smtClean="0">
                <a:latin typeface="helvetica" pitchFamily="34" charset="0"/>
                <a:cs typeface="helvetica" pitchFamily="34" charset="0"/>
              </a:rPr>
              <a:t>Higher initial cost</a:t>
            </a:r>
            <a:r>
              <a:rPr lang="en-US" altLang="zh-CN" sz="1800" dirty="0">
                <a:latin typeface="helvetica" pitchFamily="34" charset="0"/>
                <a:cs typeface="helvetica" pitchFamily="34" charset="0"/>
              </a:rPr>
              <a:t> </a:t>
            </a:r>
            <a:r>
              <a:rPr lang="en-US" altLang="zh-CN" sz="1800" dirty="0" smtClean="0">
                <a:latin typeface="helvetica" pitchFamily="34" charset="0"/>
                <a:cs typeface="helvetica" pitchFamily="34" charset="0"/>
              </a:rPr>
              <a:t>(increase in offsite power generating station)</a:t>
            </a:r>
          </a:p>
          <a:p>
            <a:pPr lvl="1"/>
            <a:r>
              <a:rPr lang="en-US" altLang="zh-CN" sz="1800" dirty="0" smtClean="0">
                <a:latin typeface="helvetica" pitchFamily="34" charset="0"/>
                <a:cs typeface="helvetica" pitchFamily="34" charset="0"/>
              </a:rPr>
              <a:t>Not all services can be replaced by it (</a:t>
            </a:r>
            <a:r>
              <a:rPr lang="en-US" altLang="zh-CN" sz="1800" dirty="0" err="1" smtClean="0">
                <a:latin typeface="helvetica" pitchFamily="34" charset="0"/>
                <a:cs typeface="helvetica" pitchFamily="34" charset="0"/>
              </a:rPr>
              <a:t>i.e</a:t>
            </a:r>
            <a:r>
              <a:rPr lang="en-US" altLang="zh-CN" sz="1800" dirty="0" smtClean="0">
                <a:latin typeface="helvetica" pitchFamily="34" charset="0"/>
                <a:cs typeface="helvetica" pitchFamily="34" charset="0"/>
              </a:rPr>
              <a:t> passenger and service personnel transport, cargo and baggage transport)</a:t>
            </a:r>
          </a:p>
          <a:p>
            <a:pPr lvl="1"/>
            <a:r>
              <a:rPr lang="en-US" altLang="zh-CN" sz="1800" dirty="0" smtClean="0">
                <a:latin typeface="helvetica" pitchFamily="34" charset="0"/>
                <a:cs typeface="helvetica" pitchFamily="34" charset="0"/>
              </a:rPr>
              <a:t>Expensive and difficult to retrofit alongside current design</a:t>
            </a:r>
          </a:p>
          <a:p>
            <a:pPr lvl="1"/>
            <a:endParaRPr lang="en-US" altLang="zh-CN" sz="1800" dirty="0" smtClean="0">
              <a:latin typeface="helvetica" pitchFamily="34" charset="0"/>
              <a:cs typeface="helvetica" pitchFamily="34" charset="0"/>
            </a:endParaRPr>
          </a:p>
          <a:p>
            <a:pPr lvl="1">
              <a:lnSpc>
                <a:spcPct val="150000"/>
              </a:lnSpc>
            </a:pPr>
            <a:endParaRPr lang="en-US" altLang="zh-CN" sz="1800" dirty="0" smtClean="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Suggestion – fixed gate</a:t>
            </a:r>
            <a:endParaRPr lang="en" sz="3000" b="1" i="1" dirty="0">
              <a:solidFill>
                <a:srgbClr val="94C600"/>
              </a:solidFill>
            </a:endParaRPr>
          </a:p>
        </p:txBody>
      </p:sp>
    </p:spTree>
    <p:extLst>
      <p:ext uri="{BB962C8B-B14F-4D97-AF65-F5344CB8AC3E}">
        <p14:creationId xmlns:p14="http://schemas.microsoft.com/office/powerpoint/2010/main" val="341061225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9" name="Text Placeholder 8"/>
          <p:cNvSpPr>
            <a:spLocks noGrp="1"/>
          </p:cNvSpPr>
          <p:nvPr>
            <p:ph type="body" idx="1"/>
          </p:nvPr>
        </p:nvSpPr>
        <p:spPr>
          <a:xfrm>
            <a:off x="1043491" y="2323651"/>
            <a:ext cx="4747710" cy="3508977"/>
          </a:xfrm>
        </p:spPr>
        <p:txBody>
          <a:bodyPr>
            <a:normAutofit/>
          </a:bodyPr>
          <a:lstStyle/>
          <a:p>
            <a:pPr>
              <a:lnSpc>
                <a:spcPct val="150000"/>
              </a:lnSpc>
            </a:pPr>
            <a:r>
              <a:rPr lang="en-US" altLang="zh-CN" dirty="0" smtClean="0">
                <a:latin typeface="helvetica" pitchFamily="34" charset="0"/>
                <a:cs typeface="helvetica" pitchFamily="34" charset="0"/>
              </a:rPr>
              <a:t>Insufficient research and data collection on this subject area (i.e. calculations)</a:t>
            </a:r>
          </a:p>
          <a:p>
            <a:pPr>
              <a:lnSpc>
                <a:spcPct val="150000"/>
              </a:lnSpc>
            </a:pPr>
            <a:r>
              <a:rPr lang="en-US" altLang="zh-CN" dirty="0">
                <a:latin typeface="helvetica" pitchFamily="34" charset="0"/>
                <a:cs typeface="helvetica" pitchFamily="34" charset="0"/>
              </a:rPr>
              <a:t>Our calculation is missing:</a:t>
            </a:r>
          </a:p>
          <a:p>
            <a:pPr lvl="1">
              <a:lnSpc>
                <a:spcPct val="150000"/>
              </a:lnSpc>
            </a:pPr>
            <a:r>
              <a:rPr lang="en-US" altLang="zh-CN" dirty="0">
                <a:latin typeface="helvetica" pitchFamily="34" charset="0"/>
                <a:cs typeface="helvetica" pitchFamily="34" charset="0"/>
              </a:rPr>
              <a:t>Environmental analysis of production and EOL of vehicle</a:t>
            </a:r>
          </a:p>
          <a:p>
            <a:pPr>
              <a:lnSpc>
                <a:spcPct val="150000"/>
              </a:lnSpc>
            </a:pPr>
            <a:endParaRPr lang="en-US" altLang="zh-CN" dirty="0" smtClean="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Challenges of this project</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3"/>
            <a:stretch>
              <a:fillRect/>
            </a:stretch>
          </a:blipFill>
        </p:spPr>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700" y="4116019"/>
            <a:ext cx="2857500" cy="2254155"/>
          </a:xfrm>
          <a:prstGeom prst="rect">
            <a:avLst/>
          </a:prstGeom>
        </p:spPr>
      </p:pic>
    </p:spTree>
    <p:extLst>
      <p:ext uri="{BB962C8B-B14F-4D97-AF65-F5344CB8AC3E}">
        <p14:creationId xmlns:p14="http://schemas.microsoft.com/office/powerpoint/2010/main" val="2493469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32"/>
          <p:cNvSpPr/>
          <p:nvPr/>
        </p:nvSpPr>
        <p:spPr>
          <a:xfrm>
            <a:off x="533400" y="361572"/>
            <a:ext cx="1374304" cy="1037849"/>
          </a:xfrm>
          <a:prstGeom prst="rect">
            <a:avLst/>
          </a:prstGeom>
          <a:blipFill>
            <a:blip r:embed="rId2"/>
            <a:stretch>
              <a:fillRect/>
            </a:stretch>
          </a:blipFill>
        </p:spPr>
      </p:sp>
      <p:sp>
        <p:nvSpPr>
          <p:cNvPr id="9" name="Text Placeholder 8"/>
          <p:cNvSpPr>
            <a:spLocks noGrp="1"/>
          </p:cNvSpPr>
          <p:nvPr>
            <p:ph type="body" idx="1"/>
          </p:nvPr>
        </p:nvSpPr>
        <p:spPr>
          <a:xfrm>
            <a:off x="1049837" y="2286000"/>
            <a:ext cx="7272925" cy="3508977"/>
          </a:xfrm>
        </p:spPr>
        <p:txBody>
          <a:bodyPr/>
          <a:lstStyle/>
          <a:p>
            <a:pPr>
              <a:lnSpc>
                <a:spcPct val="150000"/>
              </a:lnSpc>
            </a:pPr>
            <a:r>
              <a:rPr lang="en-US" altLang="zh-CN" dirty="0" smtClean="0">
                <a:latin typeface="helvetica" pitchFamily="34" charset="0"/>
                <a:cs typeface="helvetica" pitchFamily="34" charset="0"/>
              </a:rPr>
              <a:t>GSE is controlled by the airlines and they have different agenda than the airport itself.</a:t>
            </a: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Challenges of this project</a:t>
            </a:r>
            <a:endParaRPr lang="en" sz="3000" b="1" i="1" dirty="0">
              <a:solidFill>
                <a:srgbClr val="94C600"/>
              </a:solidFill>
            </a:endParaRPr>
          </a:p>
        </p:txBody>
      </p:sp>
      <p:sp>
        <p:nvSpPr>
          <p:cNvPr id="12" name="Shape 434"/>
          <p:cNvSpPr/>
          <p:nvPr/>
        </p:nvSpPr>
        <p:spPr>
          <a:xfrm>
            <a:off x="6934200" y="4876800"/>
            <a:ext cx="1571625" cy="1502473"/>
          </a:xfrm>
          <a:prstGeom prst="rect">
            <a:avLst/>
          </a:prstGeom>
          <a:blipFill>
            <a:blip r:embed="rId3"/>
            <a:stretch>
              <a:fillRect/>
            </a:stretch>
          </a:blipFill>
        </p:spPr>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3590925"/>
            <a:ext cx="3810000" cy="2571750"/>
          </a:xfrm>
          <a:prstGeom prst="rect">
            <a:avLst/>
          </a:prstGeom>
        </p:spPr>
      </p:pic>
      <p:sp>
        <p:nvSpPr>
          <p:cNvPr id="5" name="Rounded Rectangular Callout 4"/>
          <p:cNvSpPr/>
          <p:nvPr/>
        </p:nvSpPr>
        <p:spPr>
          <a:xfrm>
            <a:off x="6172200" y="3590925"/>
            <a:ext cx="1828800" cy="597090"/>
          </a:xfrm>
          <a:prstGeom prst="wedgeRoundRectCallout">
            <a:avLst>
              <a:gd name="adj1" fmla="val -61878"/>
              <a:gd name="adj2" fmla="val 696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 money!</a:t>
            </a:r>
            <a:endParaRPr lang="en-US" dirty="0"/>
          </a:p>
        </p:txBody>
      </p:sp>
      <p:sp>
        <p:nvSpPr>
          <p:cNvPr id="13" name="Rounded Rectangular Callout 12"/>
          <p:cNvSpPr/>
          <p:nvPr/>
        </p:nvSpPr>
        <p:spPr>
          <a:xfrm>
            <a:off x="914400" y="3590925"/>
            <a:ext cx="1828800" cy="597090"/>
          </a:xfrm>
          <a:prstGeom prst="wedgeRoundRectCallout">
            <a:avLst>
              <a:gd name="adj1" fmla="val 47077"/>
              <a:gd name="adj2" fmla="val 14052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Sustainable!</a:t>
            </a:r>
            <a:endParaRPr lang="en-US" dirty="0"/>
          </a:p>
        </p:txBody>
      </p:sp>
    </p:spTree>
    <p:extLst>
      <p:ext uri="{BB962C8B-B14F-4D97-AF65-F5344CB8AC3E}">
        <p14:creationId xmlns:p14="http://schemas.microsoft.com/office/powerpoint/2010/main" val="88904945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434"/>
          <p:cNvSpPr/>
          <p:nvPr/>
        </p:nvSpPr>
        <p:spPr>
          <a:xfrm>
            <a:off x="7308304" y="5373216"/>
            <a:ext cx="1197521" cy="1006057"/>
          </a:xfrm>
          <a:prstGeom prst="rect">
            <a:avLst/>
          </a:prstGeom>
          <a:blipFill>
            <a:blip r:embed="rId2"/>
            <a:stretch>
              <a:fillRect/>
            </a:stretch>
          </a:blipFill>
        </p:spPr>
      </p:sp>
      <p:sp>
        <p:nvSpPr>
          <p:cNvPr id="11" name="Shape 432"/>
          <p:cNvSpPr/>
          <p:nvPr/>
        </p:nvSpPr>
        <p:spPr>
          <a:xfrm>
            <a:off x="533400" y="361572"/>
            <a:ext cx="1600200" cy="1200150"/>
          </a:xfrm>
          <a:prstGeom prst="rect">
            <a:avLst/>
          </a:prstGeom>
          <a:blipFill>
            <a:blip r:embed="rId3"/>
            <a:stretch>
              <a:fillRect/>
            </a:stretch>
          </a:blipFill>
        </p:spPr>
      </p:sp>
      <p:sp>
        <p:nvSpPr>
          <p:cNvPr id="9" name="Text Placeholder 8"/>
          <p:cNvSpPr>
            <a:spLocks noGrp="1"/>
          </p:cNvSpPr>
          <p:nvPr>
            <p:ph type="body" idx="1"/>
          </p:nvPr>
        </p:nvSpPr>
        <p:spPr/>
        <p:txBody>
          <a:bodyPr/>
          <a:lstStyle/>
          <a:p>
            <a:pPr>
              <a:lnSpc>
                <a:spcPct val="150000"/>
              </a:lnSpc>
            </a:pPr>
            <a:r>
              <a:rPr lang="en-US" altLang="zh-CN" dirty="0" smtClean="0">
                <a:latin typeface="helvetica" pitchFamily="34" charset="0"/>
                <a:cs typeface="helvetica" pitchFamily="34" charset="0"/>
              </a:rPr>
              <a:t>100% of LA/ONT tenant GSEs are electrically powered</a:t>
            </a:r>
          </a:p>
          <a:p>
            <a:pPr>
              <a:lnSpc>
                <a:spcPct val="150000"/>
              </a:lnSpc>
            </a:pPr>
            <a:r>
              <a:rPr lang="en-US" altLang="zh-CN" dirty="0" smtClean="0">
                <a:latin typeface="helvetica" pitchFamily="34" charset="0"/>
                <a:cs typeface="helvetica" pitchFamily="34" charset="0"/>
              </a:rPr>
              <a:t>~24% of LAX’s tenant GSEs are zero-emission vehicles</a:t>
            </a:r>
          </a:p>
          <a:p>
            <a:pPr>
              <a:lnSpc>
                <a:spcPct val="150000"/>
              </a:lnSpc>
            </a:pPr>
            <a:r>
              <a:rPr lang="en-US" altLang="zh-CN" dirty="0" smtClean="0">
                <a:latin typeface="helvetica" pitchFamily="34" charset="0"/>
                <a:cs typeface="helvetica" pitchFamily="34" charset="0"/>
              </a:rPr>
              <a:t>~17% of LAX’s tenant GSEs use CNG or LNG</a:t>
            </a:r>
            <a:endParaRPr lang="zh-CN" altLang="en-US" dirty="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GSEs in LAWA in 2008</a:t>
            </a:r>
            <a:endParaRPr lang="en" sz="3000" b="1" i="1" dirty="0">
              <a:solidFill>
                <a:srgbClr val="94C600"/>
              </a:solidFill>
            </a:endParaRPr>
          </a:p>
        </p:txBody>
      </p:sp>
    </p:spTree>
    <p:extLst>
      <p:ext uri="{BB962C8B-B14F-4D97-AF65-F5344CB8AC3E}">
        <p14:creationId xmlns:p14="http://schemas.microsoft.com/office/powerpoint/2010/main" val="82493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hape 434"/>
          <p:cNvSpPr/>
          <p:nvPr/>
        </p:nvSpPr>
        <p:spPr>
          <a:xfrm>
            <a:off x="7308304" y="5373216"/>
            <a:ext cx="1197521" cy="1006057"/>
          </a:xfrm>
          <a:prstGeom prst="rect">
            <a:avLst/>
          </a:prstGeom>
          <a:blipFill>
            <a:blip r:embed="rId2"/>
            <a:stretch>
              <a:fillRect/>
            </a:stretch>
          </a:blipFill>
        </p:spPr>
      </p:sp>
      <p:sp>
        <p:nvSpPr>
          <p:cNvPr id="11" name="Shape 432"/>
          <p:cNvSpPr/>
          <p:nvPr/>
        </p:nvSpPr>
        <p:spPr>
          <a:xfrm>
            <a:off x="533400" y="361572"/>
            <a:ext cx="1600200" cy="1200150"/>
          </a:xfrm>
          <a:prstGeom prst="rect">
            <a:avLst/>
          </a:prstGeom>
          <a:blipFill>
            <a:blip r:embed="rId3"/>
            <a:stretch>
              <a:fillRect/>
            </a:stretch>
          </a:blipFill>
        </p:spPr>
      </p:sp>
      <p:sp>
        <p:nvSpPr>
          <p:cNvPr id="9" name="Text Placeholder 8"/>
          <p:cNvSpPr>
            <a:spLocks noGrp="1"/>
          </p:cNvSpPr>
          <p:nvPr>
            <p:ph type="body" idx="1"/>
          </p:nvPr>
        </p:nvSpPr>
        <p:spPr/>
        <p:txBody>
          <a:bodyPr/>
          <a:lstStyle/>
          <a:p>
            <a:pPr>
              <a:lnSpc>
                <a:spcPct val="150000"/>
              </a:lnSpc>
            </a:pPr>
            <a:r>
              <a:rPr lang="en-US" altLang="zh-CN" dirty="0" smtClean="0">
                <a:latin typeface="helvetica" pitchFamily="34" charset="0"/>
                <a:cs typeface="helvetica" pitchFamily="34" charset="0"/>
              </a:rPr>
              <a:t>300+ GSEs are electrically powered</a:t>
            </a:r>
          </a:p>
          <a:p>
            <a:pPr>
              <a:lnSpc>
                <a:spcPct val="150000"/>
              </a:lnSpc>
            </a:pPr>
            <a:r>
              <a:rPr lang="en-US" altLang="zh-CN" dirty="0" smtClean="0">
                <a:latin typeface="helvetica" pitchFamily="34" charset="0"/>
                <a:cs typeface="helvetica" pitchFamily="34" charset="0"/>
              </a:rPr>
              <a:t>All gates at Terminal 2 are equipped with electricity charging stations</a:t>
            </a:r>
          </a:p>
          <a:p>
            <a:pPr>
              <a:lnSpc>
                <a:spcPct val="150000"/>
              </a:lnSpc>
            </a:pPr>
            <a:r>
              <a:rPr lang="en-US" altLang="zh-CN" dirty="0" smtClean="0">
                <a:latin typeface="helvetica" pitchFamily="34" charset="0"/>
                <a:cs typeface="helvetica" pitchFamily="34" charset="0"/>
              </a:rPr>
              <a:t>All gates are equipped with fuel hydrants, replacing fuel trucks</a:t>
            </a:r>
            <a:endParaRPr lang="zh-CN" altLang="en-US" dirty="0">
              <a:latin typeface="helvetica" pitchFamily="34" charset="0"/>
              <a:cs typeface="helvetica" pitchFamily="34" charset="0"/>
            </a:endParaRPr>
          </a:p>
        </p:txBody>
      </p:sp>
      <p:sp>
        <p:nvSpPr>
          <p:cNvPr id="10" name="Shape 433"/>
          <p:cNvSpPr txBox="1">
            <a:spLocks/>
          </p:cNvSpPr>
          <p:nvPr/>
        </p:nvSpPr>
        <p:spPr>
          <a:xfrm>
            <a:off x="914400" y="1122443"/>
            <a:ext cx="7543800" cy="553957"/>
          </a:xfrm>
          <a:prstGeom prst="rect">
            <a:avLst/>
          </a:prstGeom>
          <a:noFill/>
          <a:ln>
            <a:noFill/>
          </a:ln>
        </p:spPr>
        <p:txBody>
          <a:bodyPr lIns="91425" tIns="45700" rIns="91425" bIns="45700" anchor="b" anchorCtr="0">
            <a:sp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accent1"/>
              </a:buClr>
              <a:buFont typeface="Arial"/>
              <a:buNone/>
              <a:defRPr sz="4000" b="0" i="0" u="none" strike="noStrike" cap="none" baseline="0">
                <a:solidFill>
                  <a:schemeClr val="accent1"/>
                </a:solidFill>
                <a:latin typeface="Arial"/>
                <a:ea typeface="Arial"/>
                <a:cs typeface="Arial"/>
                <a:sym typeface="Arial"/>
                <a:rtl val="0"/>
              </a:defRPr>
            </a:lvl1pPr>
            <a:lvl2pPr marL="0" marR="0" indent="0" algn="l" rtl="0">
              <a:lnSpc>
                <a:spcPct val="100000"/>
              </a:lnSpc>
              <a:spcBef>
                <a:spcPts val="0"/>
              </a:spcBef>
              <a:spcAft>
                <a:spcPts val="0"/>
              </a:spcAft>
              <a:buNone/>
              <a:defRPr sz="1800" b="0" i="0" u="none" strike="noStrike" cap="none" baseline="0">
                <a:solidFill>
                  <a:schemeClr val="dk2"/>
                </a:solidFill>
                <a:latin typeface="Arial"/>
                <a:ea typeface="Arial"/>
                <a:cs typeface="Arial"/>
                <a:sym typeface="Arial"/>
                <a:rtl val="0"/>
              </a:defRPr>
            </a:lvl2pPr>
            <a:lvl3pPr marL="0" marR="0" indent="0" algn="l" rtl="0">
              <a:defRPr sz="1800" b="0" i="0" u="none" strike="noStrike" cap="none" baseline="0">
                <a:solidFill>
                  <a:schemeClr val="dk2"/>
                </a:solidFill>
              </a:defRPr>
            </a:lvl3pPr>
            <a:lvl4pPr marL="0" marR="0" indent="0" algn="l" rtl="0">
              <a:defRPr sz="1800" b="0" i="0" u="none" strike="noStrike" cap="none" baseline="0">
                <a:solidFill>
                  <a:schemeClr val="dk2"/>
                </a:solidFill>
              </a:defRPr>
            </a:lvl4pPr>
            <a:lvl5pPr marL="0" marR="0" indent="0" algn="l" rtl="0">
              <a:defRPr sz="1800" b="0" i="0" u="none" strike="noStrike" cap="none" baseline="0">
                <a:solidFill>
                  <a:schemeClr val="dk2"/>
                </a:solidFill>
              </a:defRPr>
            </a:lvl5pPr>
            <a:lvl6pPr marL="0" marR="0" indent="0" algn="l" rtl="0">
              <a:defRPr sz="1800" b="0" i="0" u="none" strike="noStrike" cap="none" baseline="0">
                <a:solidFill>
                  <a:schemeClr val="dk2"/>
                </a:solidFill>
              </a:defRPr>
            </a:lvl6pPr>
            <a:lvl7pPr marL="0" marR="0" indent="0" algn="l" rtl="0">
              <a:defRPr sz="1800" b="0" i="0" u="none" strike="noStrike" cap="none" baseline="0">
                <a:solidFill>
                  <a:schemeClr val="dk2"/>
                </a:solidFill>
              </a:defRPr>
            </a:lvl7pPr>
            <a:lvl8pPr marL="0" marR="0" indent="0" algn="l" rtl="0">
              <a:defRPr sz="1800" b="0" i="0" u="none" strike="noStrike" cap="none" baseline="0">
                <a:solidFill>
                  <a:schemeClr val="dk2"/>
                </a:solidFill>
              </a:defRPr>
            </a:lvl8pPr>
            <a:lvl9pPr marL="0" marR="0" indent="0" algn="l" rtl="0">
              <a:defRPr sz="1800" b="0" i="0" u="none" strike="noStrike" cap="none" baseline="0">
                <a:solidFill>
                  <a:schemeClr val="dk2"/>
                </a:solidFill>
              </a:defRPr>
            </a:lvl9pPr>
          </a:lstStyle>
          <a:p>
            <a:pPr algn="ctr">
              <a:buClr>
                <a:srgbClr val="94C600"/>
              </a:buClr>
              <a:buSzPct val="25000"/>
            </a:pPr>
            <a:r>
              <a:rPr lang="en" sz="3000" b="1" i="1" dirty="0" smtClean="0">
                <a:solidFill>
                  <a:srgbClr val="94C600"/>
                </a:solidFill>
              </a:rPr>
              <a:t>GSEs in SFO in 2011</a:t>
            </a:r>
            <a:endParaRPr lang="en" sz="3000" b="1" i="1" dirty="0">
              <a:solidFill>
                <a:srgbClr val="94C600"/>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4804593"/>
            <a:ext cx="3287450" cy="158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78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Solar Power Panels</a:t>
            </a:r>
            <a:endParaRPr lang="en-US" dirty="0"/>
          </a:p>
        </p:txBody>
      </p:sp>
      <p:sp>
        <p:nvSpPr>
          <p:cNvPr id="5" name="Subtitle 4"/>
          <p:cNvSpPr>
            <a:spLocks noGrp="1"/>
          </p:cNvSpPr>
          <p:nvPr>
            <p:ph type="subTitle" idx="1"/>
          </p:nvPr>
        </p:nvSpPr>
        <p:spPr/>
        <p:txBody>
          <a:bodyPr/>
          <a:lstStyle/>
          <a:p>
            <a:r>
              <a:rPr lang="en-US" dirty="0" smtClean="0"/>
              <a:t>By </a:t>
            </a:r>
          </a:p>
          <a:p>
            <a:r>
              <a:rPr lang="en-US" dirty="0" smtClean="0"/>
              <a:t>Lenard Tran</a:t>
            </a:r>
            <a:endParaRPr lang="en-US" dirty="0"/>
          </a:p>
        </p:txBody>
      </p:sp>
    </p:spTree>
    <p:extLst>
      <p:ext uri="{BB962C8B-B14F-4D97-AF65-F5344CB8AC3E}">
        <p14:creationId xmlns:p14="http://schemas.microsoft.com/office/powerpoint/2010/main" val="399646813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solar power?</a:t>
            </a:r>
            <a:endParaRPr lang="en-US" dirty="0"/>
          </a:p>
        </p:txBody>
      </p:sp>
      <p:sp>
        <p:nvSpPr>
          <p:cNvPr id="3" name="Content Placeholder 2"/>
          <p:cNvSpPr>
            <a:spLocks noGrp="1"/>
          </p:cNvSpPr>
          <p:nvPr>
            <p:ph idx="1"/>
          </p:nvPr>
        </p:nvSpPr>
        <p:spPr/>
        <p:txBody>
          <a:bodyPr/>
          <a:lstStyle/>
          <a:p>
            <a:r>
              <a:rPr lang="en-US" dirty="0" smtClean="0"/>
              <a:t>Green renewable energy</a:t>
            </a:r>
          </a:p>
          <a:p>
            <a:r>
              <a:rPr lang="en-US" dirty="0" smtClean="0"/>
              <a:t>Reduce long term energy cost</a:t>
            </a:r>
          </a:p>
          <a:p>
            <a:r>
              <a:rPr lang="en-US" dirty="0" smtClean="0"/>
              <a:t>Little maintenance in its life cycle</a:t>
            </a:r>
          </a:p>
        </p:txBody>
      </p:sp>
    </p:spTree>
    <p:extLst>
      <p:ext uri="{BB962C8B-B14F-4D97-AF65-F5344CB8AC3E}">
        <p14:creationId xmlns:p14="http://schemas.microsoft.com/office/powerpoint/2010/main" val="35864736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1412</TotalTime>
  <Words>4527</Words>
  <Application>Microsoft Office PowerPoint</Application>
  <PresentationFormat>On-screen Show (4:3)</PresentationFormat>
  <Paragraphs>1224</Paragraphs>
  <Slides>126</Slides>
  <Notes>28</Notes>
  <HiddenSlides>0</HiddenSlides>
  <MMClips>0</MMClips>
  <ScaleCrop>false</ScaleCrop>
  <HeadingPairs>
    <vt:vector size="4" baseType="variant">
      <vt:variant>
        <vt:lpstr>Theme</vt:lpstr>
      </vt:variant>
      <vt:variant>
        <vt:i4>1</vt:i4>
      </vt:variant>
      <vt:variant>
        <vt:lpstr>Slide Titles</vt:lpstr>
      </vt:variant>
      <vt:variant>
        <vt:i4>126</vt:i4>
      </vt:variant>
    </vt:vector>
  </HeadingPairs>
  <TitlesOfParts>
    <vt:vector size="127" baseType="lpstr">
      <vt:lpstr>Austin</vt:lpstr>
      <vt:lpstr>Sustainable Airport Design &amp; Evaluation</vt:lpstr>
      <vt:lpstr>Sustainable Airport Design &amp; Evaluation</vt:lpstr>
      <vt:lpstr>Sustainable Airport Design &amp; Evaluation</vt:lpstr>
      <vt:lpstr>Sustainable Airport Design &amp; Evaluation</vt:lpstr>
      <vt:lpstr>Airfield: Pavement Materials</vt:lpstr>
      <vt:lpstr>Airfield: Pavement Materials</vt:lpstr>
      <vt:lpstr>Airfield: Pavement Materials</vt:lpstr>
      <vt:lpstr>Airfield: Pavement Materials</vt:lpstr>
      <vt:lpstr>Airfield: Pavement Materials</vt:lpstr>
      <vt:lpstr>Airfield: Pavement Materials</vt:lpstr>
      <vt:lpstr>Airfield: Pavement Materials</vt:lpstr>
      <vt:lpstr>Airfield: Pavement Materials</vt:lpstr>
      <vt:lpstr>Sustainable Airport Design &amp; Evaluation</vt:lpstr>
      <vt:lpstr>Airfield: Pavement Preservation</vt:lpstr>
      <vt:lpstr>Airfield: Pavement Preservation</vt:lpstr>
      <vt:lpstr>Airfield: Pavement Preservation</vt:lpstr>
      <vt:lpstr>Airfield: Pavement Preservation</vt:lpstr>
      <vt:lpstr>Airfield: Pavement Preservation</vt:lpstr>
      <vt:lpstr>Airfield: Pavement Preservation</vt:lpstr>
      <vt:lpstr>Airfield: Pavement Preservation</vt:lpstr>
      <vt:lpstr>Airfield: Pavement Preservation</vt:lpstr>
      <vt:lpstr>Airfield: Pavement Preservation</vt:lpstr>
      <vt:lpstr>Airfield: Pavement Preservation</vt:lpstr>
      <vt:lpstr>Airfield: Pavement Preservation</vt:lpstr>
      <vt:lpstr>Airfield: Pavement Preservation</vt:lpstr>
      <vt:lpstr>Airfield: Pavement Preservation</vt:lpstr>
      <vt:lpstr>Airfield: Pavement Preservation</vt:lpstr>
      <vt:lpstr>Airfield: Pavement Preservation</vt:lpstr>
      <vt:lpstr>Airfield: Pavement Preservation</vt:lpstr>
      <vt:lpstr>Airfield: Pavement Preservation</vt:lpstr>
      <vt:lpstr>Airfield: Water </vt:lpstr>
      <vt:lpstr>Airfield: Water </vt:lpstr>
      <vt:lpstr>Airfield: Water </vt:lpstr>
      <vt:lpstr>Airfield: Water </vt:lpstr>
      <vt:lpstr>Airfield: Water </vt:lpstr>
      <vt:lpstr>Airfield: Water </vt:lpstr>
      <vt:lpstr>Airfield: Water </vt:lpstr>
      <vt:lpstr>Airfield: Water </vt:lpstr>
      <vt:lpstr>Airfield: Water </vt:lpstr>
      <vt:lpstr>Airfield: Water </vt:lpstr>
      <vt:lpstr>Airfield: Water </vt:lpstr>
      <vt:lpstr>Airfield: Water </vt:lpstr>
      <vt:lpstr>Airfield: Water </vt:lpstr>
      <vt:lpstr>Airfield: Water </vt:lpstr>
      <vt:lpstr>Airfield: Water </vt:lpstr>
      <vt:lpstr>Sustainable Airport Design &amp; Evaluation</vt:lpstr>
      <vt:lpstr>Airfield Lighting Efficiency</vt:lpstr>
      <vt:lpstr>Introduction to Runway Lighting</vt:lpstr>
      <vt:lpstr>LED Lighting</vt:lpstr>
      <vt:lpstr>How long do LED last?</vt:lpstr>
      <vt:lpstr>Are LEDs energy-efficient?</vt:lpstr>
      <vt:lpstr>Are LEDs cost-effective?</vt:lpstr>
      <vt:lpstr>Are LEDs green?</vt:lpstr>
      <vt:lpstr>Influence Matrix</vt:lpstr>
      <vt:lpstr>Influence Matrix</vt:lpstr>
      <vt:lpstr>Methodology</vt:lpstr>
      <vt:lpstr>To be continue....</vt:lpstr>
      <vt:lpstr>References</vt:lpstr>
      <vt:lpstr>Sustainable Airport Design &amp; Evaluation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Solar Power Panels</vt:lpstr>
      <vt:lpstr>Why solar power?</vt:lpstr>
      <vt:lpstr>PowerPoint Presentation</vt:lpstr>
      <vt:lpstr>PV vs. CSP</vt:lpstr>
      <vt:lpstr>Case Studies</vt:lpstr>
      <vt:lpstr>Glaring – Radar Interference</vt:lpstr>
      <vt:lpstr>PowerPoint Presentation</vt:lpstr>
      <vt:lpstr>Tracking vs. Non-tracking systems</vt:lpstr>
      <vt:lpstr>Cost Effective</vt:lpstr>
      <vt:lpstr>Displacement Ventilation System</vt:lpstr>
      <vt:lpstr>Displacement Ventilation System</vt:lpstr>
      <vt:lpstr>Displacement Ventilation System: SFO Terminal 2</vt:lpstr>
      <vt:lpstr>Displacement Ventilation System: Influence Matrix</vt:lpstr>
      <vt:lpstr>Displacement Ventilation System: Thermal &amp; Acoustical Comfort</vt:lpstr>
      <vt:lpstr>Displacement Ventilation System: Improved Air Quality</vt:lpstr>
      <vt:lpstr>Displacement Ventilation System: Energy Efficiency</vt:lpstr>
      <vt:lpstr>Displacement Ventilation System: SFO Terminal 2 – Energy and CO2 Reduction</vt:lpstr>
      <vt:lpstr>Displacement Ventilation System: Lower Overall Life Cycle Cost</vt:lpstr>
      <vt:lpstr>Displacement Ventilation System: SFO Terminal 2</vt:lpstr>
      <vt:lpstr>SFO Terminal 2</vt:lpstr>
      <vt:lpstr>References</vt:lpstr>
      <vt:lpstr>Green Roof in SFO Airport</vt:lpstr>
      <vt:lpstr>O'Hare International Airport</vt:lpstr>
      <vt:lpstr>Types of Green Roof</vt:lpstr>
      <vt:lpstr>Advantages of Green Roof</vt:lpstr>
      <vt:lpstr>PowerPoint Presentation</vt:lpstr>
      <vt:lpstr>Disadvantage of Green Roof in SFO: </vt:lpstr>
      <vt:lpstr>Solutions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Airport Design</dc:title>
  <dc:creator>Alexander R Winn</dc:creator>
  <cp:lastModifiedBy>Thomas</cp:lastModifiedBy>
  <cp:revision>87</cp:revision>
  <dcterms:created xsi:type="dcterms:W3CDTF">2006-08-16T00:00:00Z</dcterms:created>
  <dcterms:modified xsi:type="dcterms:W3CDTF">2013-02-12T23:04:37Z</dcterms:modified>
</cp:coreProperties>
</file>