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E79418A4-705A-467B-91CC-131BC67C7BDC}">
  <a:tblStyle styleId="{E79418A4-705A-467B-91CC-131BC67C7BDC}" styleName="Table_0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15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5210928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endParaRPr lang="en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endParaRPr lang="en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endParaRPr lang="en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endParaRPr lang="en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endParaRPr lang="en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endParaRPr lang="en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endParaRPr lang="en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endParaRPr lang="en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endParaRPr lang="en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endParaRPr lang="en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endParaRPr lang="en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endParaRPr lang="en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endParaRPr lang="en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endParaRPr lang="en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endParaRPr lang="en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endParaRPr lang="en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endParaRPr lang="en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endParaRPr lang="en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endParaRPr lang="en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lang="en" sz="10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 rot="10800000" flipH="1">
            <a:off x="0" y="3979800"/>
            <a:ext cx="9144000" cy="28781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9" name="Shape 9"/>
          <p:cNvSpPr/>
          <p:nvPr/>
        </p:nvSpPr>
        <p:spPr>
          <a:xfrm>
            <a:off x="0" y="3190900"/>
            <a:ext cx="4617372" cy="790108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0" name="Shape 10"/>
          <p:cNvSpPr/>
          <p:nvPr/>
        </p:nvSpPr>
        <p:spPr>
          <a:xfrm rot="10800000" flipH="1">
            <a:off x="0" y="3980458"/>
            <a:ext cx="4617372" cy="75961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685800" y="2329190"/>
            <a:ext cx="7772400" cy="165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685800" y="4124476"/>
            <a:ext cx="7772400" cy="88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 rot="10800000" flipH="1">
            <a:off x="0" y="1550999"/>
            <a:ext cx="9144000" cy="5307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5" name="Shape 15"/>
          <p:cNvSpPr/>
          <p:nvPr/>
        </p:nvSpPr>
        <p:spPr>
          <a:xfrm flipH="1">
            <a:off x="4526627" y="761799"/>
            <a:ext cx="4617372" cy="790108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6" name="Shape 16"/>
          <p:cNvSpPr/>
          <p:nvPr/>
        </p:nvSpPr>
        <p:spPr>
          <a:xfrm rot="10800000">
            <a:off x="4526627" y="1551358"/>
            <a:ext cx="4617372" cy="75961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 rot="10800000" flipH="1">
            <a:off x="0" y="1550999"/>
            <a:ext cx="9144000" cy="5307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1" name="Shape 21"/>
          <p:cNvSpPr/>
          <p:nvPr/>
        </p:nvSpPr>
        <p:spPr>
          <a:xfrm rot="10800000">
            <a:off x="4526627" y="1551358"/>
            <a:ext cx="4617372" cy="75961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24" name="Shape 24"/>
          <p:cNvSpPr/>
          <p:nvPr/>
        </p:nvSpPr>
        <p:spPr>
          <a:xfrm flipH="1">
            <a:off x="4526627" y="761799"/>
            <a:ext cx="4617372" cy="790108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/>
        </p:nvSpPr>
        <p:spPr>
          <a:xfrm rot="10800000" flipH="1">
            <a:off x="0" y="1550999"/>
            <a:ext cx="9144000" cy="5307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8" name="Shape 28"/>
          <p:cNvSpPr/>
          <p:nvPr/>
        </p:nvSpPr>
        <p:spPr>
          <a:xfrm flipH="1">
            <a:off x="4526627" y="761799"/>
            <a:ext cx="4617372" cy="790108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30" name="Shape 30"/>
          <p:cNvSpPr/>
          <p:nvPr/>
        </p:nvSpPr>
        <p:spPr>
          <a:xfrm rot="10800000">
            <a:off x="4526627" y="1551358"/>
            <a:ext cx="4617372" cy="75961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rot="10800000" flipH="1">
            <a:off x="0" y="5883599"/>
            <a:ext cx="9144000" cy="974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3" name="Shape 33"/>
          <p:cNvSpPr/>
          <p:nvPr/>
        </p:nvSpPr>
        <p:spPr>
          <a:xfrm flipH="1">
            <a:off x="4526627" y="5094446"/>
            <a:ext cx="4617372" cy="790108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4" name="Shape 34"/>
          <p:cNvSpPr/>
          <p:nvPr/>
        </p:nvSpPr>
        <p:spPr>
          <a:xfrm rot="10800000">
            <a:off x="4526627" y="5884005"/>
            <a:ext cx="4617372" cy="75961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5895635"/>
            <a:ext cx="8229600" cy="673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sz="2400" i="1">
                <a:solidFill>
                  <a:schemeClr val="dk2"/>
                </a:solidFill>
              </a:defRPr>
            </a:lvl1pPr>
            <a:lvl2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sz="2400" i="1">
                <a:solidFill>
                  <a:schemeClr val="dk2"/>
                </a:solidFill>
              </a:defRPr>
            </a:lvl2pPr>
            <a:lvl3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sz="2400" i="1">
                <a:solidFill>
                  <a:schemeClr val="dk2"/>
                </a:solidFill>
              </a:defRPr>
            </a:lvl3pPr>
            <a:lvl4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sz="2400" i="1">
                <a:solidFill>
                  <a:schemeClr val="dk2"/>
                </a:solidFill>
              </a:defRPr>
            </a:lvl4pPr>
            <a:lvl5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sz="2400" i="1">
                <a:solidFill>
                  <a:schemeClr val="dk2"/>
                </a:solidFill>
              </a:defRPr>
            </a:lvl5pPr>
            <a:lvl6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sz="2400" i="1">
                <a:solidFill>
                  <a:schemeClr val="dk2"/>
                </a:solidFill>
              </a:defRPr>
            </a:lvl6pPr>
            <a:lvl7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sz="2400" i="1">
                <a:solidFill>
                  <a:schemeClr val="dk2"/>
                </a:solidFill>
              </a:defRPr>
            </a:lvl7pPr>
            <a:lvl8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sz="2400" i="1">
                <a:solidFill>
                  <a:schemeClr val="dk2"/>
                </a:solidFill>
              </a:defRPr>
            </a:lvl8pPr>
            <a:lvl9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sz="2400" i="1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6676" y="101675"/>
            <a:ext cx="9134130" cy="6739722"/>
          </a:xfrm>
          <a:custGeom>
            <a:avLst/>
            <a:gdLst/>
            <a:ahLst/>
            <a:cxnLst/>
            <a:rect l="0" t="0" r="0" b="0"/>
            <a:pathLst>
              <a:path w="9157023" h="6739723" extrusionOk="0">
                <a:moveTo>
                  <a:pt x="1629" y="0"/>
                </a:moveTo>
                <a:lnTo>
                  <a:pt x="9157023" y="4340980"/>
                </a:lnTo>
                <a:lnTo>
                  <a:pt x="1593" y="6739723"/>
                </a:lnTo>
                <a:cubicBezTo>
                  <a:pt x="-3941" y="5123960"/>
                  <a:pt x="7163" y="1615763"/>
                  <a:pt x="1629" y="0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100000">
              <a:schemeClr val="dk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742950" indent="-285750"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143000" indent="-228600"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6002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0574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5146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9718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4290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8862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5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ctrTitle"/>
          </p:nvPr>
        </p:nvSpPr>
        <p:spPr>
          <a:xfrm>
            <a:off x="480015" y="242409"/>
            <a:ext cx="8167799" cy="878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 sz="4800" dirty="0">
                <a:solidFill>
                  <a:schemeClr val="bg1"/>
                </a:solidFill>
              </a:rPr>
              <a:t>Collaborative Gate Allocation</a:t>
            </a:r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-16500" y="5508135"/>
            <a:ext cx="9177000" cy="1032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lnSpc>
                <a:spcPct val="100000"/>
              </a:lnSpc>
              <a:buNone/>
            </a:pPr>
            <a:r>
              <a:rPr lang="en" sz="2400">
                <a:solidFill>
                  <a:schemeClr val="lt1"/>
                </a:solidFill>
              </a:rPr>
              <a:t>Alex Cuevas, Joanna Ji, Mattan Mansoor,</a:t>
            </a:r>
          </a:p>
          <a:p>
            <a:pPr lvl="0" algn="ctr" rtl="0">
              <a:lnSpc>
                <a:spcPct val="115000"/>
              </a:lnSpc>
              <a:buNone/>
            </a:pPr>
            <a:r>
              <a:rPr lang="en" sz="2400">
                <a:solidFill>
                  <a:schemeClr val="lt1"/>
                </a:solidFill>
              </a:rPr>
              <a:t>Katie McLaughlin, Joshua Sachse, and Amir Shushtarian</a:t>
            </a:r>
          </a:p>
          <a:p>
            <a:endParaRPr lang="en" sz="2400">
              <a:solidFill>
                <a:schemeClr val="lt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4587"/>
        </a:solid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Reduces oligopolistic advantage of larger airlines</a:t>
            </a:r>
          </a:p>
          <a:p>
            <a:endParaRPr lang="en"/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Requires implementation and interfacing with individual airline allocation systems</a:t>
            </a:r>
          </a:p>
          <a:p>
            <a:endParaRPr lang="en"/>
          </a:p>
          <a:p>
            <a:pPr marL="457200" lvl="0" indent="-4191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Requires increased mobility of ground operations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Economic Deterrents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4587"/>
        </a:solid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Economics Incentives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Reduced delays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Lowers costs to passengers and </a:t>
            </a:r>
            <a:r>
              <a:rPr lang="en" dirty="0" smtClean="0"/>
              <a:t>airlines</a:t>
            </a:r>
            <a:endParaRPr lang="en" dirty="0"/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Increased Predictability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Leads to increased Capacity through tighter </a:t>
            </a:r>
            <a:r>
              <a:rPr lang="en" dirty="0" smtClean="0"/>
              <a:t>scheduling</a:t>
            </a:r>
            <a:endParaRPr lang="en" dirty="0"/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Minimal capital investment and land </a:t>
            </a:r>
            <a:r>
              <a:rPr lang="en" dirty="0" smtClean="0"/>
              <a:t>requirements</a:t>
            </a:r>
            <a:endParaRPr lang="en" dirty="0"/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Increases competitiveness of smaller airlines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4587"/>
        </a:solidFill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>
                <a:solidFill>
                  <a:srgbClr val="FFFFFF"/>
                </a:solidFill>
              </a:rPr>
              <a:t>Gate Allocation (GA) Model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457200" y="1860900"/>
            <a:ext cx="8229600" cy="1014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480"/>
              </a:spcBef>
              <a:buNone/>
            </a:pPr>
            <a:r>
              <a:rPr lang="en" sz="3600"/>
              <a:t>Need quantitative results!</a:t>
            </a:r>
          </a:p>
        </p:txBody>
      </p:sp>
      <p:sp>
        <p:nvSpPr>
          <p:cNvPr id="109" name="Shape 109"/>
          <p:cNvSpPr/>
          <p:nvPr/>
        </p:nvSpPr>
        <p:spPr>
          <a:xfrm>
            <a:off x="5873525" y="3412293"/>
            <a:ext cx="3147616" cy="3147616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10" name="Shape 110"/>
          <p:cNvSpPr/>
          <p:nvPr/>
        </p:nvSpPr>
        <p:spPr>
          <a:xfrm>
            <a:off x="6085381" y="4182848"/>
            <a:ext cx="2723904" cy="1960965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111" name="Shape 111"/>
          <p:cNvSpPr txBox="1">
            <a:spLocks noGrp="1"/>
          </p:cNvSpPr>
          <p:nvPr>
            <p:ph type="body" idx="2"/>
          </p:nvPr>
        </p:nvSpPr>
        <p:spPr>
          <a:xfrm>
            <a:off x="457200" y="2875800"/>
            <a:ext cx="8229600" cy="673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00050" rtl="0">
              <a:spcBef>
                <a:spcPts val="48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700"/>
              <a:t>Computer model to simulate GA scenarios</a:t>
            </a:r>
          </a:p>
          <a:p>
            <a:endParaRPr lang="en" sz="2700"/>
          </a:p>
          <a:p>
            <a:endParaRPr lang="en" sz="2700"/>
          </a:p>
        </p:txBody>
      </p:sp>
      <p:sp>
        <p:nvSpPr>
          <p:cNvPr id="112" name="Shape 112"/>
          <p:cNvSpPr txBox="1">
            <a:spLocks noGrp="1"/>
          </p:cNvSpPr>
          <p:nvPr>
            <p:ph type="body" idx="3"/>
          </p:nvPr>
        </p:nvSpPr>
        <p:spPr>
          <a:xfrm>
            <a:off x="457200" y="3788850"/>
            <a:ext cx="5626499" cy="1106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00050" rtl="0">
              <a:spcBef>
                <a:spcPts val="48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700"/>
              <a:t>Cost and benefit analysis based</a:t>
            </a:r>
          </a:p>
          <a:p>
            <a:pPr lvl="0" indent="457200" rtl="0">
              <a:spcBef>
                <a:spcPts val="480"/>
              </a:spcBef>
              <a:buNone/>
            </a:pPr>
            <a:r>
              <a:rPr lang="en" sz="2700"/>
              <a:t>on airport-specific parameters</a:t>
            </a:r>
          </a:p>
          <a:p>
            <a:endParaRPr lang="en" sz="2700"/>
          </a:p>
        </p:txBody>
      </p:sp>
      <p:sp>
        <p:nvSpPr>
          <p:cNvPr id="113" name="Shape 113"/>
          <p:cNvSpPr txBox="1">
            <a:spLocks noGrp="1"/>
          </p:cNvSpPr>
          <p:nvPr>
            <p:ph type="body" idx="4"/>
          </p:nvPr>
        </p:nvSpPr>
        <p:spPr>
          <a:xfrm>
            <a:off x="457200" y="5103138"/>
            <a:ext cx="5357099" cy="1124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00050" rtl="0">
              <a:spcBef>
                <a:spcPts val="48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700"/>
              <a:t>Present findings to airport and</a:t>
            </a:r>
          </a:p>
          <a:p>
            <a:pPr marL="457200" lvl="0" indent="0" rtl="0">
              <a:spcBef>
                <a:spcPts val="480"/>
              </a:spcBef>
              <a:buNone/>
            </a:pPr>
            <a:r>
              <a:rPr lang="en" sz="2700"/>
              <a:t>airlines for negotiations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4587"/>
        </a:solidFill>
        <a:effectLst/>
      </p:bgPr>
    </p:bg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>
                <a:solidFill>
                  <a:srgbClr val="FFFFFF"/>
                </a:solidFill>
              </a:rPr>
              <a:t>Gate Allocation (GA) Model</a:t>
            </a:r>
          </a:p>
        </p:txBody>
      </p:sp>
      <p:sp>
        <p:nvSpPr>
          <p:cNvPr id="119" name="Shape 119"/>
          <p:cNvSpPr/>
          <p:nvPr/>
        </p:nvSpPr>
        <p:spPr>
          <a:xfrm>
            <a:off x="1614615" y="2088086"/>
            <a:ext cx="5914768" cy="4336991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20" name="Shape 120"/>
          <p:cNvSpPr txBox="1"/>
          <p:nvPr/>
        </p:nvSpPr>
        <p:spPr>
          <a:xfrm>
            <a:off x="2394450" y="3576625"/>
            <a:ext cx="1451700" cy="4670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FAA</a:t>
            </a:r>
          </a:p>
        </p:txBody>
      </p:sp>
      <p:sp>
        <p:nvSpPr>
          <p:cNvPr id="121" name="Shape 121"/>
          <p:cNvSpPr txBox="1"/>
          <p:nvPr/>
        </p:nvSpPr>
        <p:spPr>
          <a:xfrm>
            <a:off x="5862234" y="3576625"/>
            <a:ext cx="1451700" cy="4670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Airlines</a:t>
            </a:r>
          </a:p>
          <a:p>
            <a:endParaRPr lang="en" sz="2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Shape 122"/>
          <p:cNvSpPr txBox="1"/>
          <p:nvPr/>
        </p:nvSpPr>
        <p:spPr>
          <a:xfrm>
            <a:off x="3684600" y="3109525"/>
            <a:ext cx="1774800" cy="4670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CGA group</a:t>
            </a:r>
          </a:p>
          <a:p>
            <a:endParaRPr lang="en" sz="24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4587"/>
        </a:solidFill>
        <a:effectLst/>
      </p:bgPr>
    </p:bg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>
                <a:solidFill>
                  <a:srgbClr val="FFFFFF"/>
                </a:solidFill>
              </a:rPr>
              <a:t>Gate Allocation (GA) Model</a:t>
            </a:r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457200" y="1779725"/>
            <a:ext cx="8229600" cy="4997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480"/>
              </a:spcBef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GA model in Java </a:t>
            </a:r>
          </a:p>
          <a:p>
            <a:pPr marL="457200" lvl="0" indent="-419100" rtl="0">
              <a:spcBef>
                <a:spcPts val="48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Object oriented approach</a:t>
            </a:r>
          </a:p>
          <a:p>
            <a:pPr marL="457200" lvl="0" indent="-419100" rtl="0">
              <a:spcBef>
                <a:spcPts val="48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Data parser</a:t>
            </a:r>
          </a:p>
          <a:p>
            <a:pPr marL="457200" lvl="0" indent="-419100" rtl="0">
              <a:spcBef>
                <a:spcPts val="48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Gate assignment is NP-Hard</a:t>
            </a:r>
          </a:p>
          <a:p>
            <a:pPr marL="914400" lvl="1" indent="-381000" rtl="0">
              <a:spcBef>
                <a:spcPts val="48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Large inputs can't be solved</a:t>
            </a:r>
          </a:p>
          <a:p>
            <a:pPr marL="914400" lvl="1" indent="-381000" rtl="0">
              <a:spcBef>
                <a:spcPts val="48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Use greedy algorithm + heuristics</a:t>
            </a:r>
          </a:p>
          <a:p>
            <a:pPr marL="914400" lvl="1" indent="-381000" rtl="0">
              <a:spcBef>
                <a:spcPts val="48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Adjustable precision based on CPU</a:t>
            </a:r>
          </a:p>
          <a:p>
            <a:pPr marL="457200" lvl="0" indent="-419100" rtl="0">
              <a:spcBef>
                <a:spcPts val="48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Formatted output data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4587"/>
        </a:solidFill>
        <a:effectLst/>
      </p:bgPr>
    </p:bg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>
                <a:solidFill>
                  <a:srgbClr val="FFFFFF"/>
                </a:solidFill>
              </a:rPr>
              <a:t>Gate Allocation (GA) Model</a:t>
            </a:r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457200" y="1779725"/>
            <a:ext cx="8229600" cy="4997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48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
Takes flight schedules as input</a:t>
            </a:r>
          </a:p>
          <a:p>
            <a:pPr marL="914400" lvl="1" indent="-381000" rtl="0">
              <a:spcBef>
                <a:spcPts val="48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Flight schedule = list of flights</a:t>
            </a:r>
          </a:p>
          <a:p>
            <a:pPr marL="914400" lvl="1" indent="-381000" rtl="0">
              <a:spcBef>
                <a:spcPts val="48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Fl</a:t>
            </a:r>
            <a:r>
              <a:rPr lang="en" sz="2400"/>
              <a:t>igh</a:t>
            </a:r>
            <a:r>
              <a:rPr lang="en"/>
              <a:t>t (</a:t>
            </a:r>
            <a:r>
              <a:rPr lang="en" sz="2400"/>
              <a:t>aircraft type, alliance affiliation, arrival t, departure t)</a:t>
            </a:r>
          </a:p>
          <a:p>
            <a:pPr marL="457200" lvl="0" indent="-419100" rtl="0">
              <a:spcBef>
                <a:spcPts val="48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Takes parameters (e.g. desired buffer times, # of shared gates)</a:t>
            </a:r>
          </a:p>
          <a:p>
            <a:pPr marL="457200" lvl="0" indent="-419100" rtl="0">
              <a:spcBef>
                <a:spcPts val="48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Applies random delays and recalculates approximation of optimal gate mapping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4587"/>
        </a:solidFill>
        <a:effectLst/>
      </p:bgPr>
    </p:bg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/>
        </p:nvSpPr>
        <p:spPr>
          <a:xfrm>
            <a:off x="3315925" y="2659886"/>
            <a:ext cx="5466899" cy="3713400"/>
          </a:xfrm>
          <a:prstGeom prst="arc">
            <a:avLst>
              <a:gd name="adj1" fmla="val 21587934"/>
              <a:gd name="adj2" fmla="val 10503255"/>
            </a:avLst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>
                <a:solidFill>
                  <a:srgbClr val="FFFFFF"/>
                </a:solidFill>
              </a:rPr>
              <a:t>GA Flowchart</a:t>
            </a:r>
          </a:p>
        </p:txBody>
      </p:sp>
      <p:grpSp>
        <p:nvGrpSpPr>
          <p:cNvPr id="141" name="Shape 141"/>
          <p:cNvGrpSpPr/>
          <p:nvPr/>
        </p:nvGrpSpPr>
        <p:grpSpPr>
          <a:xfrm>
            <a:off x="361174" y="3840592"/>
            <a:ext cx="1871002" cy="1351989"/>
            <a:chOff x="852375" y="2125975"/>
            <a:chExt cx="2233499" cy="1538100"/>
          </a:xfrm>
        </p:grpSpPr>
        <p:sp>
          <p:nvSpPr>
            <p:cNvPr id="142" name="Shape 142"/>
            <p:cNvSpPr/>
            <p:nvPr/>
          </p:nvSpPr>
          <p:spPr>
            <a:xfrm>
              <a:off x="852375" y="2125975"/>
              <a:ext cx="2233499" cy="1538100"/>
            </a:xfrm>
            <a:prstGeom prst="rect">
              <a:avLst/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cxnSp>
          <p:nvCxnSpPr>
            <p:cNvPr id="143" name="Shape 143"/>
            <p:cNvCxnSpPr>
              <a:stCxn id="142" idx="1"/>
              <a:endCxn id="142" idx="3"/>
            </p:cNvCxnSpPr>
            <p:nvPr/>
          </p:nvCxnSpPr>
          <p:spPr>
            <a:xfrm>
              <a:off x="852375" y="2895025"/>
              <a:ext cx="2233499" cy="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</p:grp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449026" y="3889175"/>
            <a:ext cx="1695300" cy="1342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480"/>
              </a:spcBef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Flight Schedule</a:t>
            </a:r>
          </a:p>
          <a:p>
            <a:endParaRPr lang="en" sz="1800"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480"/>
              </a:spcBef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Gate Mapping</a:t>
            </a:r>
          </a:p>
          <a:p>
            <a:endParaRPr lang="en" sz="1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Shape 145"/>
          <p:cNvSpPr/>
          <p:nvPr/>
        </p:nvSpPr>
        <p:spPr>
          <a:xfrm>
            <a:off x="4410422" y="3794937"/>
            <a:ext cx="1394400" cy="1443299"/>
          </a:xfrm>
          <a:prstGeom prst="octagon">
            <a:avLst>
              <a:gd name="adj" fmla="val 29289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46" name="Shape 146"/>
          <p:cNvSpPr/>
          <p:nvPr/>
        </p:nvSpPr>
        <p:spPr>
          <a:xfrm>
            <a:off x="2820047" y="4286357"/>
            <a:ext cx="1018925" cy="460457"/>
          </a:xfrm>
          <a:prstGeom prst="flowChartTerminator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cxnSp>
        <p:nvCxnSpPr>
          <p:cNvPr id="147" name="Shape 147"/>
          <p:cNvCxnSpPr>
            <a:endCxn id="146" idx="1"/>
          </p:cNvCxnSpPr>
          <p:nvPr/>
        </p:nvCxnSpPr>
        <p:spPr>
          <a:xfrm>
            <a:off x="2232047" y="4516586"/>
            <a:ext cx="587999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48" name="Shape 148"/>
          <p:cNvCxnSpPr>
            <a:stCxn id="146" idx="3"/>
          </p:cNvCxnSpPr>
          <p:nvPr/>
        </p:nvCxnSpPr>
        <p:spPr>
          <a:xfrm>
            <a:off x="3838973" y="4516586"/>
            <a:ext cx="568200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grpSp>
        <p:nvGrpSpPr>
          <p:cNvPr id="149" name="Shape 149"/>
          <p:cNvGrpSpPr/>
          <p:nvPr/>
        </p:nvGrpSpPr>
        <p:grpSpPr>
          <a:xfrm>
            <a:off x="6373022" y="3840592"/>
            <a:ext cx="1871002" cy="1351989"/>
            <a:chOff x="852375" y="2125975"/>
            <a:chExt cx="2233499" cy="1538100"/>
          </a:xfrm>
        </p:grpSpPr>
        <p:sp>
          <p:nvSpPr>
            <p:cNvPr id="150" name="Shape 150"/>
            <p:cNvSpPr/>
            <p:nvPr/>
          </p:nvSpPr>
          <p:spPr>
            <a:xfrm>
              <a:off x="852375" y="2125975"/>
              <a:ext cx="2233499" cy="1538100"/>
            </a:xfrm>
            <a:prstGeom prst="rect">
              <a:avLst/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cxnSp>
          <p:nvCxnSpPr>
            <p:cNvPr id="151" name="Shape 151"/>
            <p:cNvCxnSpPr>
              <a:stCxn id="150" idx="1"/>
              <a:endCxn id="150" idx="3"/>
            </p:cNvCxnSpPr>
            <p:nvPr/>
          </p:nvCxnSpPr>
          <p:spPr>
            <a:xfrm>
              <a:off x="852375" y="2895025"/>
              <a:ext cx="2233499" cy="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</p:grpSp>
      <p:sp>
        <p:nvSpPr>
          <p:cNvPr id="152" name="Shape 152"/>
          <p:cNvSpPr txBox="1">
            <a:spLocks noGrp="1"/>
          </p:cNvSpPr>
          <p:nvPr>
            <p:ph type="body" idx="2"/>
          </p:nvPr>
        </p:nvSpPr>
        <p:spPr>
          <a:xfrm>
            <a:off x="6460873" y="3845187"/>
            <a:ext cx="1695300" cy="1342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480"/>
              </a:spcBef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Flight Schedule</a:t>
            </a:r>
          </a:p>
          <a:p>
            <a:endParaRPr lang="en" sz="1800"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480"/>
              </a:spcBef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Gate Mapping</a:t>
            </a:r>
          </a:p>
          <a:p>
            <a:endParaRPr lang="en" sz="1800"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53" name="Shape 153"/>
          <p:cNvCxnSpPr/>
          <p:nvPr/>
        </p:nvCxnSpPr>
        <p:spPr>
          <a:xfrm>
            <a:off x="5804822" y="4516587"/>
            <a:ext cx="568200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54" name="Shape 154"/>
          <p:cNvCxnSpPr/>
          <p:nvPr/>
        </p:nvCxnSpPr>
        <p:spPr>
          <a:xfrm>
            <a:off x="8244025" y="4516587"/>
            <a:ext cx="538800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55" name="Shape 155"/>
          <p:cNvSpPr txBox="1">
            <a:spLocks noGrp="1"/>
          </p:cNvSpPr>
          <p:nvPr>
            <p:ph type="body" idx="3"/>
          </p:nvPr>
        </p:nvSpPr>
        <p:spPr>
          <a:xfrm>
            <a:off x="2957060" y="4214740"/>
            <a:ext cx="744900" cy="40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480"/>
              </a:spcBef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Delay</a:t>
            </a:r>
          </a:p>
          <a:p>
            <a:endParaRPr lang="en" sz="1800">
              <a:latin typeface="Calibri"/>
              <a:ea typeface="Calibri"/>
              <a:cs typeface="Calibri"/>
              <a:sym typeface="Calibri"/>
            </a:endParaRPr>
          </a:p>
          <a:p>
            <a:endParaRPr lang="en" sz="1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Shape 156"/>
          <p:cNvSpPr txBox="1">
            <a:spLocks noGrp="1"/>
          </p:cNvSpPr>
          <p:nvPr>
            <p:ph type="body" idx="4"/>
          </p:nvPr>
        </p:nvSpPr>
        <p:spPr>
          <a:xfrm>
            <a:off x="4259972" y="3845187"/>
            <a:ext cx="1695300" cy="1342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480"/>
              </a:spcBef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Gate</a:t>
            </a:r>
          </a:p>
          <a:p>
            <a:pPr lvl="0" algn="ctr" rtl="0">
              <a:spcBef>
                <a:spcPts val="480"/>
              </a:spcBef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Allocation</a:t>
            </a:r>
          </a:p>
          <a:p>
            <a:pPr lvl="0" algn="ctr" rtl="0">
              <a:spcBef>
                <a:spcPts val="480"/>
              </a:spcBef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Algorithm</a:t>
            </a:r>
          </a:p>
          <a:p>
            <a:endParaRPr lang="en" sz="1800">
              <a:latin typeface="Calibri"/>
              <a:ea typeface="Calibri"/>
              <a:cs typeface="Calibri"/>
              <a:sym typeface="Calibri"/>
            </a:endParaRPr>
          </a:p>
          <a:p>
            <a:endParaRPr lang="en" sz="1800"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57" name="Shape 157"/>
          <p:cNvCxnSpPr/>
          <p:nvPr/>
        </p:nvCxnSpPr>
        <p:spPr>
          <a:xfrm rot="10800000">
            <a:off x="3332874" y="4751600"/>
            <a:ext cx="39300" cy="1469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58" name="Shape 158"/>
          <p:cNvSpPr/>
          <p:nvPr/>
        </p:nvSpPr>
        <p:spPr>
          <a:xfrm>
            <a:off x="4450126" y="2104069"/>
            <a:ext cx="1314992" cy="1089667"/>
          </a:xfrm>
          <a:prstGeom prst="flowChartOffpageConnector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59" name="Shape 159"/>
          <p:cNvSpPr txBox="1">
            <a:spLocks noGrp="1"/>
          </p:cNvSpPr>
          <p:nvPr>
            <p:ph type="body" idx="5"/>
          </p:nvPr>
        </p:nvSpPr>
        <p:spPr>
          <a:xfrm>
            <a:off x="4451072" y="2045294"/>
            <a:ext cx="1313100" cy="80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Parameters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+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 Scenario</a:t>
            </a:r>
          </a:p>
          <a:p>
            <a:endParaRPr lang="en" sz="1800">
              <a:latin typeface="Calibri"/>
              <a:ea typeface="Calibri"/>
              <a:cs typeface="Calibri"/>
              <a:sym typeface="Calibri"/>
            </a:endParaRPr>
          </a:p>
          <a:p>
            <a:endParaRPr lang="en" sz="1800"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60" name="Shape 160"/>
          <p:cNvCxnSpPr/>
          <p:nvPr/>
        </p:nvCxnSpPr>
        <p:spPr>
          <a:xfrm>
            <a:off x="5107622" y="3193736"/>
            <a:ext cx="0" cy="6011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  <p:transition xmlns:p14="http://schemas.microsoft.com/office/powerpoint/2010/main"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4587"/>
        </a:solidFill>
        <a:effectLst/>
      </p:bgPr>
    </p:bg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>
                <a:solidFill>
                  <a:srgbClr val="FFFFFF"/>
                </a:solidFill>
              </a:rPr>
              <a:t>Gate Allocation (GA) Model</a:t>
            </a:r>
          </a:p>
        </p:txBody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457200" y="1860900"/>
            <a:ext cx="8229600" cy="4997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480"/>
              </a:spcBef>
              <a:buNone/>
            </a:pPr>
            <a:r>
              <a:rPr lang="en" sz="3600" dirty="0"/>
              <a:t>Methodology</a:t>
            </a:r>
            <a:r>
              <a:rPr lang="en" sz="3600" dirty="0" smtClean="0"/>
              <a:t>:</a:t>
            </a:r>
            <a:endParaRPr lang="en" sz="3600" dirty="0"/>
          </a:p>
          <a:p>
            <a:pPr marL="457200" lvl="0" indent="-400050" rtl="0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buAutoNum type="arabicPeriod"/>
            </a:pPr>
            <a:r>
              <a:rPr lang="en" sz="2700" dirty="0"/>
              <a:t>Choose target airport</a:t>
            </a:r>
          </a:p>
          <a:p>
            <a:pPr marL="457200" lvl="0" indent="-400050" rtl="0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buAutoNum type="arabicPeriod"/>
            </a:pPr>
            <a:r>
              <a:rPr lang="en" sz="2700" dirty="0"/>
              <a:t>Determine set of scenarios</a:t>
            </a:r>
          </a:p>
          <a:p>
            <a:pPr marL="914400" lvl="1" indent="-400050" rtl="0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buAutoNum type="alphaLcPeriod"/>
            </a:pPr>
            <a:r>
              <a:rPr lang="en" sz="2700" dirty="0"/>
              <a:t>Allocation algorithm</a:t>
            </a:r>
          </a:p>
          <a:p>
            <a:pPr marL="914400" lvl="1" indent="-400050" rtl="0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buAutoNum type="alphaLcPeriod"/>
            </a:pPr>
            <a:r>
              <a:rPr lang="en" sz="2700" dirty="0"/>
              <a:t>Alliance configuration</a:t>
            </a:r>
          </a:p>
          <a:p>
            <a:pPr marL="914400" lvl="1" indent="-400050" rtl="0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buAutoNum type="alphaLcPeriod"/>
            </a:pPr>
            <a:r>
              <a:rPr lang="en" sz="2700" dirty="0"/>
              <a:t>Collaborative gate configuration</a:t>
            </a:r>
          </a:p>
          <a:p>
            <a:pPr marL="457200" lvl="0" indent="-400050" rtl="0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buAutoNum type="arabicPeriod"/>
            </a:pPr>
            <a:r>
              <a:rPr lang="en" sz="2700" dirty="0"/>
              <a:t>Run GA algorithm</a:t>
            </a:r>
          </a:p>
          <a:p>
            <a:pPr marL="457200" lvl="0" indent="-400050" rtl="0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buAutoNum type="arabicPeriod"/>
            </a:pPr>
            <a:r>
              <a:rPr lang="en" sz="2700" dirty="0"/>
              <a:t>Run CBA on results</a:t>
            </a:r>
          </a:p>
          <a:p>
            <a:pPr marL="457200" lvl="0" indent="-400050" rtl="0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buAutoNum type="arabicPeriod"/>
            </a:pPr>
            <a:r>
              <a:rPr lang="en" sz="2700" dirty="0"/>
              <a:t>Compile and present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4587"/>
        </a:solidFill>
        <a:effectLst/>
      </p:bgPr>
    </p:bg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>
                <a:solidFill>
                  <a:srgbClr val="FFFFFF"/>
                </a:solidFill>
              </a:rPr>
              <a:t>Results!</a:t>
            </a:r>
          </a:p>
        </p:txBody>
      </p:sp>
      <p:sp>
        <p:nvSpPr>
          <p:cNvPr id="172" name="Shape 172"/>
          <p:cNvSpPr txBox="1"/>
          <p:nvPr/>
        </p:nvSpPr>
        <p:spPr>
          <a:xfrm>
            <a:off x="2064300" y="3371300"/>
            <a:ext cx="5015400" cy="10131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sz="4800"/>
              <a:t>Work in Progress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4587"/>
        </a:solidFill>
        <a:effectLst/>
      </p:bgPr>
    </p:bg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>
                <a:solidFill>
                  <a:srgbClr val="FFFFFF"/>
                </a:solidFill>
              </a:rPr>
              <a:t>Other Potential Scenarios</a:t>
            </a:r>
          </a:p>
        </p:txBody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457200" y="1802825"/>
            <a:ext cx="8229600" cy="4283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57200" rtl="0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buAutoNum type="arabicPeriod"/>
            </a:pPr>
            <a:r>
              <a:rPr lang="en" sz="2400"/>
              <a:t>Complete Collaboration</a:t>
            </a:r>
          </a:p>
          <a:p>
            <a:pPr marL="742950" lvl="1" indent="-266700" rtl="0">
              <a:spcBef>
                <a:spcPts val="480"/>
              </a:spcBef>
              <a:buClr>
                <a:schemeClr val="dk1"/>
              </a:buClr>
              <a:buSzPct val="77777"/>
              <a:buFont typeface="Arial"/>
              <a:buChar char="•"/>
            </a:pPr>
            <a:r>
              <a:rPr lang="en"/>
              <a:t>All airlines are required to participate</a:t>
            </a:r>
          </a:p>
          <a:p>
            <a:endParaRPr lang="en"/>
          </a:p>
          <a:p>
            <a:pPr marL="457200" lvl="0" indent="-457200" rtl="0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buAutoNum type="arabicPeriod"/>
            </a:pPr>
            <a:r>
              <a:rPr lang="en" sz="2400"/>
              <a:t>Partial Collaboration</a:t>
            </a:r>
          </a:p>
          <a:p>
            <a:pPr marL="742950" lvl="1" indent="-266700" rtl="0">
              <a:spcBef>
                <a:spcPts val="480"/>
              </a:spcBef>
              <a:buClr>
                <a:schemeClr val="dk1"/>
              </a:buClr>
              <a:buSzPct val="77777"/>
              <a:buFont typeface="Arial"/>
              <a:buChar char="•"/>
            </a:pPr>
            <a:r>
              <a:rPr lang="en"/>
              <a:t>Airlines can opt in if they see a benefit</a:t>
            </a:r>
          </a:p>
          <a:p>
            <a:endParaRPr lang="en"/>
          </a:p>
          <a:p>
            <a:pPr marL="457200" lvl="0" indent="-457200" rtl="0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buAutoNum type="arabicPeriod"/>
            </a:pPr>
            <a:r>
              <a:rPr lang="en" sz="2400"/>
              <a:t>Alliance Collaboration</a:t>
            </a:r>
          </a:p>
          <a:p>
            <a:pPr marL="742950" lvl="1" indent="-266700" rtl="0">
              <a:spcBef>
                <a:spcPts val="480"/>
              </a:spcBef>
              <a:buClr>
                <a:schemeClr val="dk1"/>
              </a:buClr>
              <a:buSzPct val="77777"/>
              <a:buFont typeface="Arial"/>
              <a:buChar char="•"/>
            </a:pPr>
            <a:r>
              <a:rPr lang="en"/>
              <a:t>Global Alliances can work together</a:t>
            </a:r>
          </a:p>
          <a:p>
            <a:pPr marL="742950" lvl="1" indent="-266700" rtl="0">
              <a:spcBef>
                <a:spcPts val="480"/>
              </a:spcBef>
              <a:buClr>
                <a:schemeClr val="dk1"/>
              </a:buClr>
              <a:buSzPct val="77777"/>
              <a:buFont typeface="Arial"/>
              <a:buChar char="•"/>
            </a:pPr>
            <a:r>
              <a:rPr lang="en"/>
              <a:t>Airport-Specific Alliances of all small players against one large player can be formed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4587"/>
        </a:solid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Agenda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lnSpc>
                <a:spcPct val="150000"/>
              </a:lnSpc>
              <a:buClr>
                <a:schemeClr val="dk1"/>
              </a:buClr>
              <a:buSzPct val="100000"/>
              <a:buFont typeface="Georgia"/>
              <a:buAutoNum type="arabicPeriod"/>
            </a:pPr>
            <a:r>
              <a:rPr lang="en"/>
              <a:t>Introduction</a:t>
            </a:r>
          </a:p>
          <a:p>
            <a:pPr marL="457200" lvl="0" indent="-419100" rtl="0">
              <a:lnSpc>
                <a:spcPct val="150000"/>
              </a:lnSpc>
              <a:buClr>
                <a:schemeClr val="dk1"/>
              </a:buClr>
              <a:buSzPct val="100000"/>
              <a:buFont typeface="Georgia"/>
              <a:buAutoNum type="arabicPeriod"/>
            </a:pPr>
            <a:r>
              <a:rPr lang="en"/>
              <a:t>The Need for Collaboration</a:t>
            </a:r>
          </a:p>
          <a:p>
            <a:pPr marL="457200" lvl="0" indent="-419100" rtl="0">
              <a:lnSpc>
                <a:spcPct val="150000"/>
              </a:lnSpc>
              <a:buClr>
                <a:schemeClr val="dk1"/>
              </a:buClr>
              <a:buSzPct val="100000"/>
              <a:buFont typeface="Georgia"/>
              <a:buAutoNum type="arabicPeriod"/>
            </a:pPr>
            <a:r>
              <a:rPr lang="en"/>
              <a:t>Possible Scenarios</a:t>
            </a:r>
          </a:p>
          <a:p>
            <a:pPr marL="457200" lvl="0" indent="-419100" rtl="0">
              <a:lnSpc>
                <a:spcPct val="150000"/>
              </a:lnSpc>
              <a:buClr>
                <a:schemeClr val="dk1"/>
              </a:buClr>
              <a:buSzPct val="100000"/>
              <a:buFont typeface="Georgia"/>
              <a:buAutoNum type="arabicPeriod"/>
            </a:pPr>
            <a:r>
              <a:rPr lang="en"/>
              <a:t>Economics and Feasibility</a:t>
            </a:r>
          </a:p>
          <a:p>
            <a:pPr marL="457200" lvl="0" indent="-419100" rtl="0">
              <a:lnSpc>
                <a:spcPct val="150000"/>
              </a:lnSpc>
              <a:buClr>
                <a:schemeClr val="dk1"/>
              </a:buClr>
              <a:buSzPct val="100000"/>
              <a:buFont typeface="Georgia"/>
              <a:buAutoNum type="arabicPeriod"/>
            </a:pPr>
            <a:r>
              <a:rPr lang="en"/>
              <a:t>Simulation Model</a:t>
            </a:r>
          </a:p>
          <a:p>
            <a:pPr marL="457200" lvl="0" indent="-419100" rtl="0">
              <a:lnSpc>
                <a:spcPct val="150000"/>
              </a:lnSpc>
              <a:buClr>
                <a:schemeClr val="dk1"/>
              </a:buClr>
              <a:buSzPct val="100000"/>
              <a:buFont typeface="Georgia"/>
              <a:buAutoNum type="arabicPeriod"/>
            </a:pPr>
            <a:r>
              <a:rPr lang="en"/>
              <a:t>Recommendation &amp; Next Steps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4587"/>
        </a:solidFill>
        <a:effectLst/>
      </p:bgPr>
    </p:bg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title"/>
          </p:nvPr>
        </p:nvSpPr>
        <p:spPr>
          <a:xfrm>
            <a:off x="413775" y="274637"/>
            <a:ext cx="8585399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/>
              <a:t>Recommendation &amp; Next Steps</a:t>
            </a:r>
          </a:p>
        </p:txBody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457200" y="18903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- CGA</a:t>
            </a:r>
            <a:r>
              <a:rPr lang="en"/>
              <a:t> will function only if all players are willing to collaborate.</a:t>
            </a:r>
          </a:p>
          <a:p>
            <a:endParaRPr lang="en"/>
          </a:p>
          <a:p>
            <a:pPr>
              <a:buNone/>
            </a:pPr>
            <a:r>
              <a:rPr lang="en"/>
              <a:t>- Continue developing model for a more well-rounded recommendation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4587"/>
        </a:solidFill>
        <a:effectLst/>
      </p:bgPr>
    </p:bg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/>
          <p:nvPr/>
        </p:nvSpPr>
        <p:spPr>
          <a:xfrm>
            <a:off x="-1937" y="1521278"/>
            <a:ext cx="9147875" cy="5336721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4587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Collaborative Gate Allocation is a dynamic model of a new, more efficient policy to help reach the system optimum of gate use and allocation.</a:t>
            </a:r>
          </a:p>
          <a:p>
            <a:endParaRPr lang="en"/>
          </a:p>
          <a:p>
            <a:pPr lvl="0" rtl="0">
              <a:buNone/>
            </a:pPr>
            <a:r>
              <a:rPr lang="en"/>
              <a:t>Requires data sharing and collaboration from</a:t>
            </a:r>
          </a:p>
          <a:p>
            <a:pPr lvl="0" indent="457200" rtl="0">
              <a:buNone/>
            </a:pPr>
            <a:r>
              <a:rPr lang="en" sz="2400"/>
              <a:t>Airlines</a:t>
            </a:r>
          </a:p>
          <a:p>
            <a:pPr lvl="0" indent="457200" rtl="0">
              <a:buNone/>
            </a:pPr>
            <a:r>
              <a:rPr lang="en" sz="2400"/>
              <a:t>Airport operators</a:t>
            </a:r>
          </a:p>
          <a:p>
            <a:pPr lvl="0" indent="457200" rtl="0">
              <a:buNone/>
            </a:pPr>
            <a:r>
              <a:rPr lang="en" sz="2400"/>
              <a:t>FAA</a:t>
            </a:r>
          </a:p>
          <a:p>
            <a:pPr lvl="0" indent="457200" rtl="0">
              <a:buNone/>
            </a:pPr>
            <a:r>
              <a:rPr lang="en" sz="2400"/>
              <a:t>Communities</a:t>
            </a:r>
          </a:p>
        </p:txBody>
      </p:sp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/>
              <a:t>What is CGA?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4587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/>
              <a:t>The Need for CGA</a:t>
            </a:r>
          </a:p>
        </p:txBody>
      </p:sp>
      <p:sp>
        <p:nvSpPr>
          <p:cNvPr id="58" name="Shape 58"/>
          <p:cNvSpPr txBox="1"/>
          <p:nvPr/>
        </p:nvSpPr>
        <p:spPr>
          <a:xfrm>
            <a:off x="265100" y="2616425"/>
            <a:ext cx="4229999" cy="16367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59" name="Shape 59"/>
          <p:cNvSpPr/>
          <p:nvPr/>
        </p:nvSpPr>
        <p:spPr>
          <a:xfrm>
            <a:off x="381000" y="1828800"/>
            <a:ext cx="8480801" cy="4547512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4587"/>
        </a:solidFill>
        <a:effectLst/>
      </p:bgPr>
    </p:bg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Analysis of Major Players</a:t>
            </a:r>
          </a:p>
        </p:txBody>
      </p:sp>
      <p:graphicFrame>
        <p:nvGraphicFramePr>
          <p:cNvPr id="65" name="Shape 65"/>
          <p:cNvGraphicFramePr/>
          <p:nvPr/>
        </p:nvGraphicFramePr>
        <p:xfrm>
          <a:off x="309625" y="1895700"/>
          <a:ext cx="8596625" cy="3866119"/>
        </p:xfrm>
        <a:graphic>
          <a:graphicData uri="http://schemas.openxmlformats.org/drawingml/2006/table">
            <a:tbl>
              <a:tblPr>
                <a:noFill/>
                <a:tableStyleId>{E79418A4-705A-467B-91CC-131BC67C7BDC}</a:tableStyleId>
              </a:tblPr>
              <a:tblGrid>
                <a:gridCol w="1597200"/>
                <a:gridCol w="2370425"/>
                <a:gridCol w="1751875"/>
                <a:gridCol w="2877125"/>
              </a:tblGrid>
              <a:tr h="6326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Major Player</a:t>
                      </a:r>
                    </a:p>
                  </a:txBody>
                  <a:tcPr marL="91425" marR="91425" marT="91425" marB="91425" anchor="ctr"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Primary Interests</a:t>
                      </a:r>
                    </a:p>
                  </a:txBody>
                  <a:tcPr marL="91425" marR="91425" marT="91425" marB="91425" anchor="ctr"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Preferred Method of Collaboration</a:t>
                      </a:r>
                    </a:p>
                  </a:txBody>
                  <a:tcPr marL="91425" marR="91425" marT="91425" marB="91425" anchor="ctr"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Main Opportunity Presented by CGA</a:t>
                      </a:r>
                    </a:p>
                  </a:txBody>
                  <a:tcPr marL="91425" marR="91425" marT="91425" marB="91425" anchor="ctr">
                    <a:solidFill>
                      <a:srgbClr val="D0E0E3"/>
                    </a:solidFill>
                  </a:tcPr>
                </a:tc>
              </a:tr>
              <a:tr h="6902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Airports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 Maximize Revenue</a:t>
                      </a:r>
                    </a:p>
                    <a:p>
                      <a:pPr lvl="0"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 Run efficiently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 Full or partial collaboration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 Increased utilization of gates without infrastructure investments</a:t>
                      </a:r>
                    </a:p>
                  </a:txBody>
                  <a:tcPr marL="91425" marR="91425" marT="91425" marB="91425"/>
                </a:tc>
              </a:tr>
              <a:tr h="124355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Airlines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 Maximize control of gates</a:t>
                      </a:r>
                    </a:p>
                    <a:p>
                      <a:pPr lvl="0" rtl="0"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 Keep other airlines from obtaining gates</a:t>
                      </a:r>
                    </a:p>
                    <a:p>
                      <a:pPr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-Minimize delays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 Alliances or minimal collaboration (overflow only)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 Reduced delays and fuel burn savings</a:t>
                      </a:r>
                    </a:p>
                    <a:p>
                      <a:pPr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 Increased collaboration among airlines</a:t>
                      </a:r>
                    </a:p>
                  </a:txBody>
                  <a:tcPr marL="91425" marR="91425" marT="91425" marB="91425"/>
                </a:tc>
              </a:tr>
              <a:tr h="52877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FAA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 Safety</a:t>
                      </a:r>
                    </a:p>
                    <a:p>
                      <a:pPr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 Efficiency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 Full or partial collaboration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 Reduced congestion of ramp areas and thus fewer accidents</a:t>
                      </a:r>
                    </a:p>
                  </a:txBody>
                  <a:tcPr marL="91425" marR="91425" marT="91425" marB="91425"/>
                </a:tc>
              </a:tr>
              <a:tr h="6902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Communities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 Minimize pollution</a:t>
                      </a:r>
                    </a:p>
                    <a:p>
                      <a:pPr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 Minimize noise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buClr>
                          <a:srgbClr val="000000"/>
                        </a:buClr>
                        <a:buSzPct val="78571"/>
                        <a:buFont typeface="Arial"/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 Full collaboration</a:t>
                      </a:r>
                    </a:p>
                    <a:p>
                      <a:endParaRPr lang="en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 Less carbon emissions and pollution from fewer gate delays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sp>
        <p:nvSpPr>
          <p:cNvPr id="66" name="Shape 66"/>
          <p:cNvSpPr txBox="1"/>
          <p:nvPr/>
        </p:nvSpPr>
        <p:spPr>
          <a:xfrm>
            <a:off x="334250" y="6108800"/>
            <a:ext cx="8586899" cy="564899"/>
          </a:xfrm>
          <a:prstGeom prst="rect">
            <a:avLst/>
          </a:pr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Once we convince airlines (through financial and environmental arguments) that gate sharing is mutually beneficial, airlines should be more receptive to change and more willing to collaborate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4587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>
                <a:solidFill>
                  <a:srgbClr val="FFFFFF"/>
                </a:solidFill>
              </a:rPr>
              <a:t>Scenario 1: </a:t>
            </a:r>
            <a:br>
              <a:rPr lang="en">
                <a:solidFill>
                  <a:srgbClr val="FFFFFF"/>
                </a:solidFill>
              </a:rPr>
            </a:br>
            <a:r>
              <a:rPr lang="en">
                <a:solidFill>
                  <a:srgbClr val="FFFFFF"/>
                </a:solidFill>
              </a:rPr>
              <a:t>Airports control shared gates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480"/>
              </a:spcBef>
              <a:buClr>
                <a:srgbClr val="888888"/>
              </a:buClr>
              <a:buSzPct val="25000"/>
              <a:buFont typeface="Calibri"/>
              <a:buNone/>
            </a:pPr>
            <a:r>
              <a:rPr lang="en" sz="2400"/>
              <a:t>Airport keeps portion of the gates, and allocates them to airlines facing gate constraints during their peak hours.</a:t>
            </a:r>
          </a:p>
          <a:p>
            <a:endParaRPr lang="en" sz="2400"/>
          </a:p>
          <a:p>
            <a:pPr lvl="0" rtl="0">
              <a:spcBef>
                <a:spcPts val="480"/>
              </a:spcBef>
              <a:buClr>
                <a:srgbClr val="888888"/>
              </a:buClr>
              <a:buSzPct val="25000"/>
              <a:buFont typeface="Calibri"/>
              <a:buNone/>
            </a:pPr>
            <a:r>
              <a:rPr lang="en" sz="2400">
                <a:solidFill>
                  <a:srgbClr val="000000"/>
                </a:solidFill>
              </a:rPr>
              <a:t>Advantages:</a:t>
            </a:r>
          </a:p>
          <a:p>
            <a:pPr marL="457200" lvl="0" indent="-457200" rtl="0">
              <a:spcBef>
                <a:spcPts val="480"/>
              </a:spcBef>
              <a:buClr>
                <a:srgbClr val="000000"/>
              </a:buClr>
              <a:buSzPct val="100000"/>
              <a:buFont typeface="Georgia"/>
              <a:buAutoNum type="arabicPeriod"/>
            </a:pPr>
            <a:r>
              <a:rPr lang="en" sz="2400">
                <a:solidFill>
                  <a:srgbClr val="000000"/>
                </a:solidFill>
              </a:rPr>
              <a:t>Airlines keep the control of majority of the gates</a:t>
            </a:r>
          </a:p>
          <a:p>
            <a:pPr marL="457200" lvl="0" indent="-457200" rtl="0">
              <a:spcBef>
                <a:spcPts val="480"/>
              </a:spcBef>
              <a:buClr>
                <a:srgbClr val="000000"/>
              </a:buClr>
              <a:buSzPct val="100000"/>
              <a:buFont typeface="Georgia"/>
              <a:buAutoNum type="arabicPeriod"/>
            </a:pPr>
            <a:r>
              <a:rPr lang="en" sz="2400">
                <a:solidFill>
                  <a:srgbClr val="000000"/>
                </a:solidFill>
              </a:rPr>
              <a:t>Decreases gate leasing costs for airlines</a:t>
            </a:r>
          </a:p>
          <a:p>
            <a:pPr marL="457200" lvl="0" indent="-457200" rtl="0">
              <a:spcBef>
                <a:spcPts val="480"/>
              </a:spcBef>
              <a:buClr>
                <a:srgbClr val="000000"/>
              </a:buClr>
              <a:buSzPct val="100000"/>
              <a:buFont typeface="Georgia"/>
              <a:buAutoNum type="arabicPeriod"/>
            </a:pPr>
            <a:r>
              <a:rPr lang="en" sz="2400">
                <a:solidFill>
                  <a:srgbClr val="000000"/>
                </a:solidFill>
              </a:rPr>
              <a:t>Does not require airline cooperation!</a:t>
            </a:r>
          </a:p>
          <a:p>
            <a:pPr marL="0" lvl="0" indent="0" rtl="0">
              <a:spcBef>
                <a:spcPts val="480"/>
              </a:spcBef>
              <a:buClr>
                <a:srgbClr val="888888"/>
              </a:buClr>
              <a:buSzPct val="25000"/>
              <a:buFont typeface="Calibri"/>
              <a:buNone/>
            </a:pPr>
            <a:r>
              <a:rPr lang="en" sz="2400">
                <a:solidFill>
                  <a:srgbClr val="000000"/>
                </a:solidFill>
              </a:rPr>
              <a:t>Disadvantages:</a:t>
            </a:r>
          </a:p>
          <a:p>
            <a:pPr marL="457200" lvl="0" indent="-457200" rtl="0">
              <a:spcBef>
                <a:spcPts val="480"/>
              </a:spcBef>
              <a:buClr>
                <a:srgbClr val="000000"/>
              </a:buClr>
              <a:buSzPct val="100000"/>
              <a:buFont typeface="Georgia"/>
              <a:buAutoNum type="arabicPeriod"/>
            </a:pPr>
            <a:r>
              <a:rPr lang="en" sz="2400">
                <a:solidFill>
                  <a:srgbClr val="000000"/>
                </a:solidFill>
              </a:rPr>
              <a:t>Airport must get involved in gate allocation process</a:t>
            </a:r>
          </a:p>
          <a:p>
            <a:pPr marL="457200" lvl="0" indent="-457200" rtl="0">
              <a:spcBef>
                <a:spcPts val="480"/>
              </a:spcBef>
              <a:buClr>
                <a:srgbClr val="000000"/>
              </a:buClr>
              <a:buSzPct val="100000"/>
              <a:buFont typeface="Georgia"/>
              <a:buAutoNum type="arabicPeriod"/>
            </a:pPr>
            <a:r>
              <a:rPr lang="en" sz="2400">
                <a:solidFill>
                  <a:srgbClr val="000000"/>
                </a:solidFill>
              </a:rPr>
              <a:t>Encourages over-scheduling to gain more shared gate slots</a:t>
            </a:r>
          </a:p>
          <a:p>
            <a:pPr marL="457200" lvl="0" indent="-457200" rtl="0">
              <a:spcBef>
                <a:spcPts val="480"/>
              </a:spcBef>
              <a:buClr>
                <a:srgbClr val="000000"/>
              </a:buClr>
              <a:buSzPct val="100000"/>
              <a:buFont typeface="Georgia"/>
              <a:buAutoNum type="arabicPeriod"/>
            </a:pPr>
            <a:r>
              <a:rPr lang="en" sz="2400">
                <a:solidFill>
                  <a:srgbClr val="000000"/>
                </a:solidFill>
              </a:rPr>
              <a:t>Many gates are under long-term leases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4587"/>
        </a:soli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>
                <a:solidFill>
                  <a:srgbClr val="FFFFFF"/>
                </a:solidFill>
              </a:rPr>
              <a:t>Scenario 2: </a:t>
            </a:r>
          </a:p>
          <a:p>
            <a:pPr lvl="0" rtl="0">
              <a:buNone/>
            </a:pPr>
            <a:r>
              <a:rPr lang="en">
                <a:solidFill>
                  <a:srgbClr val="FFFFFF"/>
                </a:solidFill>
              </a:rPr>
              <a:t>Airlines share gates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175" lvl="0" rtl="0">
              <a:spcBef>
                <a:spcPts val="48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2400"/>
              <a:t>Airlines cooperate with each other and rent extra gates to airlines in need.</a:t>
            </a:r>
          </a:p>
          <a:p>
            <a:endParaRPr lang="en" sz="2400"/>
          </a:p>
          <a:p>
            <a:pPr marL="342900" lvl="0" rtl="0">
              <a:spcBef>
                <a:spcPts val="48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2400"/>
              <a:t>Advantages:</a:t>
            </a:r>
          </a:p>
          <a:p>
            <a:pPr marL="457200" lvl="0" indent="-457200" rtl="0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buAutoNum type="arabicPeriod"/>
            </a:pPr>
            <a:r>
              <a:rPr lang="en" sz="2400"/>
              <a:t>Does not require Airports to get involved</a:t>
            </a:r>
          </a:p>
          <a:p>
            <a:pPr marL="457200" lvl="0" indent="-457200" rtl="0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buAutoNum type="arabicPeriod"/>
            </a:pPr>
            <a:r>
              <a:rPr lang="en" sz="2400"/>
              <a:t>Airlines benefit from less delays due to shortage of gates and income from renting extra gates</a:t>
            </a:r>
          </a:p>
          <a:p>
            <a:pPr marL="457200" lvl="0" indent="-457200" rtl="0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buAutoNum type="arabicPeriod"/>
            </a:pPr>
            <a:r>
              <a:rPr lang="en" sz="2400"/>
              <a:t>Requires minimal modifications to leasing agreements</a:t>
            </a:r>
          </a:p>
          <a:p>
            <a:endParaRPr lang="en" sz="2400"/>
          </a:p>
          <a:p>
            <a:pPr marL="457200" lvl="0" rtl="0">
              <a:spcBef>
                <a:spcPts val="48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2400"/>
              <a:t>Disadvantages:</a:t>
            </a:r>
          </a:p>
          <a:p>
            <a:pPr marL="457200" lvl="0" indent="-457200" rtl="0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buAutoNum type="arabicPeriod"/>
            </a:pPr>
            <a:r>
              <a:rPr lang="en" sz="2400"/>
              <a:t>Shared gates must be standardized to serve all airlines</a:t>
            </a:r>
          </a:p>
          <a:p>
            <a:pPr marL="457200" lvl="0" indent="-457200" rtl="0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buAutoNum type="arabicPeriod"/>
            </a:pPr>
            <a:r>
              <a:rPr lang="en" sz="2400"/>
              <a:t>Airlines may not cooperate equally with each other</a:t>
            </a:r>
          </a:p>
          <a:p>
            <a:pPr marL="457200" lvl="0" indent="-457200" rtl="0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buAutoNum type="arabicPeriod"/>
            </a:pPr>
            <a:r>
              <a:rPr lang="en" sz="2400"/>
              <a:t>Decreases the efficiency of ground crew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4587"/>
        </a:soli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>
                <a:solidFill>
                  <a:srgbClr val="FFFFFF"/>
                </a:solidFill>
              </a:rPr>
              <a:t>Scenario 3:</a:t>
            </a:r>
          </a:p>
          <a:p>
            <a:pPr lvl="0" rtl="0">
              <a:buNone/>
            </a:pPr>
            <a:r>
              <a:rPr lang="en">
                <a:solidFill>
                  <a:srgbClr val="FFFFFF"/>
                </a:solidFill>
              </a:rPr>
              <a:t>Airlines pool gates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48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2400"/>
              <a:t>Hybrid of both previous methods. Airlines create pool of gates that they are willing to share with other airlines.</a:t>
            </a:r>
          </a:p>
          <a:p>
            <a:endParaRPr lang="en" sz="2400"/>
          </a:p>
          <a:p>
            <a:pPr marL="342900" lvl="0" rtl="0">
              <a:spcBef>
                <a:spcPts val="48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2400"/>
              <a:t>Advantages:</a:t>
            </a:r>
          </a:p>
          <a:p>
            <a:pPr marL="457200" lvl="0" indent="-457200" rtl="0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buAutoNum type="arabicPeriod"/>
            </a:pPr>
            <a:r>
              <a:rPr lang="en" sz="2400"/>
              <a:t>Does not require Airport to get involved in the process</a:t>
            </a:r>
          </a:p>
          <a:p>
            <a:pPr marL="457200" lvl="0" indent="-457200" rtl="0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buAutoNum type="arabicPeriod"/>
            </a:pPr>
            <a:r>
              <a:rPr lang="en" sz="2400"/>
              <a:t>Decreases gate leasing costs for airlines</a:t>
            </a:r>
          </a:p>
          <a:p>
            <a:pPr marL="457200" lvl="0" indent="-457200" rtl="0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buAutoNum type="arabicPeriod"/>
            </a:pPr>
            <a:r>
              <a:rPr lang="en" sz="2400"/>
              <a:t>Fewer gates to standardize</a:t>
            </a:r>
          </a:p>
          <a:p>
            <a:pPr marL="457200" lvl="0" indent="-457200" rtl="0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buAutoNum type="arabicPeriod"/>
            </a:pPr>
            <a:r>
              <a:rPr lang="en" sz="2400"/>
              <a:t>Requires minimal changes to previous lease agreements</a:t>
            </a:r>
          </a:p>
          <a:p>
            <a:pPr marL="457200" lvl="0" indent="-457200" rtl="0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buAutoNum type="arabicPeriod"/>
            </a:pPr>
            <a:r>
              <a:rPr lang="en" sz="2400"/>
              <a:t>Increases service efficiency compared to other methods</a:t>
            </a:r>
          </a:p>
          <a:p>
            <a:pPr marL="0" lvl="0" indent="0" rtl="0">
              <a:spcBef>
                <a:spcPts val="48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2400"/>
              <a:t>Disadvantages</a:t>
            </a:r>
          </a:p>
          <a:p>
            <a:pPr marL="457200" lvl="0" indent="-457200" rtl="0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buAutoNum type="arabicPeriod"/>
            </a:pPr>
            <a:r>
              <a:rPr lang="en" sz="2400"/>
              <a:t>Larger airlines may not participate</a:t>
            </a:r>
          </a:p>
          <a:p>
            <a:pPr marL="457200" lvl="0" indent="-457200" rtl="0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buAutoNum type="arabicPeriod"/>
            </a:pPr>
            <a:r>
              <a:rPr lang="en" sz="2400"/>
              <a:t>Encourages over-scheduling to gain more shared gate slots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4587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Economics of CGA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New terminals: 40% of capital investments</a:t>
            </a:r>
          </a:p>
          <a:p>
            <a:endParaRPr lang="en"/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Average cost of a delayed flights exceeds profit from flight.</a:t>
            </a:r>
          </a:p>
          <a:p>
            <a:endParaRPr lang="en"/>
          </a:p>
          <a:p>
            <a:pPr marL="457200" lvl="0" indent="-4191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Estimated 3-5% increase in capacity, allowing for increased density of scheduling and throughput.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749</Words>
  <Application>Microsoft Macintosh PowerPoint</Application>
  <PresentationFormat>On-screen Show (4:3)</PresentationFormat>
  <Paragraphs>169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/>
      <vt:lpstr>Collaborative Gate Allocation</vt:lpstr>
      <vt:lpstr>Agenda</vt:lpstr>
      <vt:lpstr>What is CGA?</vt:lpstr>
      <vt:lpstr>The Need for CGA</vt:lpstr>
      <vt:lpstr>Analysis of Major Players</vt:lpstr>
      <vt:lpstr>Scenario 1:  Airports control shared gates</vt:lpstr>
      <vt:lpstr>Scenario 2:  Airlines share gates</vt:lpstr>
      <vt:lpstr>Scenario 3: Airlines pool gates</vt:lpstr>
      <vt:lpstr>Economics of CGA</vt:lpstr>
      <vt:lpstr>Economic Deterrents</vt:lpstr>
      <vt:lpstr>Economics Incentives</vt:lpstr>
      <vt:lpstr>Gate Allocation (GA) Model</vt:lpstr>
      <vt:lpstr>Gate Allocation (GA) Model</vt:lpstr>
      <vt:lpstr>Gate Allocation (GA) Model</vt:lpstr>
      <vt:lpstr>Gate Allocation (GA) Model</vt:lpstr>
      <vt:lpstr>GA Flowchart</vt:lpstr>
      <vt:lpstr>Gate Allocation (GA) Model</vt:lpstr>
      <vt:lpstr>Results!</vt:lpstr>
      <vt:lpstr>Other Potential Scenarios</vt:lpstr>
      <vt:lpstr>Recommendation &amp; Next Steps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Collaborative Gate Allocation</dc:title>
  <cp:lastModifiedBy>Mattan Mansoor</cp:lastModifiedBy>
  <cp:revision>1</cp:revision>
  <dcterms:modified xsi:type="dcterms:W3CDTF">2013-01-23T06:42:10Z</dcterms:modified>
</cp:coreProperties>
</file>